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  <p:sldMasterId id="2147484044" r:id="rId2"/>
  </p:sldMasterIdLst>
  <p:sldIdLst>
    <p:sldId id="263" r:id="rId3"/>
    <p:sldId id="256" r:id="rId4"/>
    <p:sldId id="257" r:id="rId5"/>
    <p:sldId id="276" r:id="rId6"/>
    <p:sldId id="277" r:id="rId7"/>
    <p:sldId id="268" r:id="rId8"/>
    <p:sldId id="281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76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50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50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3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4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23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502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0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70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84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E80666-FB37-4B36-9149-507F3B0178E3}" type="datetimeFigureOut">
              <a:rPr lang="en-US" smtClean="0"/>
              <a:pPr/>
              <a:t>5/27/2014</a:t>
            </a:fld>
            <a:endParaRPr lang="en-US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4A36-B092-44E7-82DD-C9C42A9A2C3A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27.5.2014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42B4-8C90-4C77-8908-AB754425DAFE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5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4929"/>
              </p:ext>
            </p:extLst>
          </p:nvPr>
        </p:nvGraphicFramePr>
        <p:xfrm>
          <a:off x="457200" y="1916832"/>
          <a:ext cx="8229600" cy="3657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12518"/>
                <a:gridCol w="1924021"/>
                <a:gridCol w="1885027"/>
                <a:gridCol w="3108034"/>
              </a:tblGrid>
              <a:tr h="175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Šablona: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III/2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č. materiálu: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VY_32_INOVACE_156</a:t>
                      </a:r>
                      <a:endParaRPr lang="cs-CZ" sz="16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013771"/>
              </p:ext>
            </p:extLst>
          </p:nvPr>
        </p:nvGraphicFramePr>
        <p:xfrm>
          <a:off x="457200" y="2348880"/>
          <a:ext cx="8229600" cy="40513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5571"/>
                <a:gridCol w="6154029"/>
              </a:tblGrid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Jméno autora: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Mgr. Tomáš FULÍN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Třída/ročník: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PS2 / 2.ročník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Datum vytvoření:</a:t>
                      </a:r>
                      <a:endParaRPr lang="cs-CZ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i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15.3.2014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Vzdělávací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Tematická oblast: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Logaritmus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Předmět: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Matematika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Výstižný popis způsobu využití, případně metodické pokyny: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Prezentace na pojem logaritmu.</a:t>
                      </a:r>
                      <a:endParaRPr lang="cs-CZ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Pomůže se zavedením pojmu logaritmus a jeho vztahu k již probrané látce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Součástí materiálu jsou základní pravidla pro počítání s logaritmy a konkrétní příklady. Prezentace je doplněna animacemi pro lepší pochopení a názornost.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Klíčová slova: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Logaritmus,</a:t>
                      </a:r>
                      <a:r>
                        <a:rPr lang="cs-CZ" sz="1400" i="1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základ, vzorce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Druh učebního materiálu:</a:t>
                      </a:r>
                      <a:endParaRPr lang="cs-CZ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 i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Studijní materiál, přehled látky</a:t>
                      </a:r>
                      <a:endParaRPr lang="cs-CZ" sz="1200" i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23593" y="1268760"/>
            <a:ext cx="7096815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Výukový materiál zpracován v rámci projektu EU peníze školám</a:t>
            </a:r>
            <a:endParaRPr lang="cs-CZ" sz="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Registrační číslo projektu: </a:t>
            </a:r>
            <a:r>
              <a:rPr lang="cs-CZ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CZ.1.07/1.5.00/34.1063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Skupina 13"/>
          <p:cNvGrpSpPr/>
          <p:nvPr/>
        </p:nvGrpSpPr>
        <p:grpSpPr>
          <a:xfrm>
            <a:off x="1512429" y="203939"/>
            <a:ext cx="6119143" cy="1064821"/>
            <a:chOff x="1512429" y="76200"/>
            <a:chExt cx="6119143" cy="1064821"/>
          </a:xfrm>
        </p:grpSpPr>
        <p:pic>
          <p:nvPicPr>
            <p:cNvPr id="2056" name="Picture 8" descr="MSMT_sloga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8975" y="988621"/>
              <a:ext cx="2686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" name="Skupina 12"/>
            <p:cNvGrpSpPr/>
            <p:nvPr/>
          </p:nvGrpSpPr>
          <p:grpSpPr>
            <a:xfrm>
              <a:off x="1512429" y="76200"/>
              <a:ext cx="6119143" cy="762000"/>
              <a:chOff x="1706562" y="76200"/>
              <a:chExt cx="6119143" cy="762000"/>
            </a:xfrm>
          </p:grpSpPr>
          <p:pic>
            <p:nvPicPr>
              <p:cNvPr id="2058" name="Picture 0" descr="MSMT_logolink_bez_vl_a_sloganu.ai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06562" y="76200"/>
                <a:ext cx="5191125" cy="76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Obrázek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90487"/>
                <a:ext cx="733425" cy="7334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11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ástupný symbol pro obsah 1"/>
              <p:cNvSpPr>
                <a:spLocks noGrp="1"/>
              </p:cNvSpPr>
              <p:nvPr>
                <p:ph idx="1"/>
              </p:nvPr>
            </p:nvSpPr>
            <p:spPr>
              <a:xfrm>
                <a:off x="2843808" y="908720"/>
                <a:ext cx="5904656" cy="5544617"/>
              </a:xfrm>
            </p:spPr>
            <p:txBody>
              <a:bodyPr lIns="36000">
                <a:normAutofit/>
              </a:bodyPr>
              <a:lstStyle/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2400"/>
                  </a:spcAft>
                  <a:buNone/>
                </a:pP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(</a:t>
                </a:r>
                <a:r>
                  <a:rPr lang="cs-CZ" sz="4000" b="1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x.y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) = </a:t>
                </a:r>
                <a:r>
                  <a:rPr lang="cs-CZ" sz="40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+ </a:t>
                </a:r>
                <a:r>
                  <a:rPr lang="cs-CZ" sz="40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2400"/>
                  </a:spcAft>
                  <a:buNone/>
                </a:pPr>
                <a:r>
                  <a:rPr lang="cs-CZ" sz="40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400" b="1" i="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x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400" b="1" i="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y</m:t>
                        </m:r>
                      </m:den>
                    </m:f>
                  </m:oMath>
                </a14:m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)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cs-CZ" sz="40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– </a:t>
                </a:r>
                <a:r>
                  <a:rPr lang="cs-CZ" sz="4000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1800"/>
                  </a:spcAft>
                  <a:buNone/>
                </a:pPr>
                <a:r>
                  <a:rPr lang="cs-CZ" sz="4000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r>
                  <a:rPr lang="cs-CZ" sz="4000" b="1" baseline="30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r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r</a:t>
                </a:r>
                <a:r>
                  <a:rPr lang="cs-CZ" sz="18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baseline="30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r>
                  <a:rPr lang="cs-CZ" sz="4000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x</a:t>
                </a:r>
                <a:endParaRPr lang="cs-CZ" sz="40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2400"/>
                  </a:spcAft>
                  <a:buNone/>
                </a:pPr>
                <a:r>
                  <a:rPr lang="cs-CZ" sz="4000" b="1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4000" b="1" baseline="-25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z</a:t>
                </a:r>
                <a:r>
                  <a:rPr lang="cs-CZ" sz="4000" b="1" baseline="-25000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4000" b="1" dirty="0" smtClean="0">
                    <a:solidFill>
                      <a:srgbClr val="FF0000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3200" b="1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log</m:t>
                        </m:r>
                        <m:r>
                          <m:rPr>
                            <m:nor/>
                          </m:rPr>
                          <a:rPr lang="cs-CZ" sz="3200" b="1" baseline="-2500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cs-CZ" sz="3200" b="1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x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3200" b="1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log</m:t>
                        </m:r>
                        <m:r>
                          <m:rPr>
                            <m:nor/>
                          </m:rPr>
                          <a:rPr lang="cs-CZ" sz="3200" b="1" baseline="-25000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cs-CZ" sz="3200" b="1">
                            <a:solidFill>
                              <a:srgbClr val="FF0000"/>
                            </a:solidFill>
                            <a:latin typeface="Calibri" panose="020F0502020204030204" pitchFamily="34" charset="0"/>
                          </a:rPr>
                          <m:t>z</m:t>
                        </m:r>
                      </m:den>
                    </m:f>
                  </m:oMath>
                </a14:m>
                <a:endParaRPr lang="en-US" sz="4400" b="1" dirty="0"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2400"/>
                  </a:spcAft>
                  <a:buNone/>
                </a:pPr>
                <a:endParaRPr lang="en-US" sz="4400" b="1" dirty="0"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lnSpc>
                    <a:spcPct val="150000"/>
                  </a:lnSpc>
                  <a:spcBef>
                    <a:spcPts val="0"/>
                  </a:spcBef>
                  <a:spcAft>
                    <a:spcPts val="2400"/>
                  </a:spcAft>
                  <a:buNone/>
                </a:pPr>
                <a:endParaRPr lang="en-US" sz="4400" b="1" dirty="0"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Zástupný symbol pro obsah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43808" y="908720"/>
                <a:ext cx="5904656" cy="5544617"/>
              </a:xfrm>
              <a:blipFill rotWithShape="1">
                <a:blip r:embed="rId2"/>
                <a:stretch>
                  <a:fillRect l="-27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Operace s logaritmy</a:t>
            </a:r>
            <a:endParaRPr lang="cs-CZ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1"/>
              <p:cNvSpPr txBox="1">
                <a:spLocks/>
              </p:cNvSpPr>
              <p:nvPr/>
            </p:nvSpPr>
            <p:spPr>
              <a:xfrm>
                <a:off x="1691680" y="1772816"/>
                <a:ext cx="6988665" cy="5544617"/>
              </a:xfrm>
              <a:prstGeom prst="rect">
                <a:avLst/>
              </a:prstGeom>
            </p:spPr>
            <p:txBody>
              <a:bodyPr vert="horz" lIns="36000">
                <a:normAutofit/>
              </a:bodyPr>
              <a:lstStyle>
                <a:lvl1pPr marL="365760" indent="-256032" algn="l" rtl="0" eaLnBrk="1" latinLnBrk="0" hangingPunct="1">
                  <a:spcBef>
                    <a:spcPts val="400"/>
                  </a:spcBef>
                  <a:spcAft>
                    <a:spcPts val="0"/>
                  </a:spcAft>
                  <a:buClr>
                    <a:schemeClr val="accent1"/>
                  </a:buClr>
                  <a:buSzPct val="68000"/>
                  <a:buFont typeface="Wingdings 3"/>
                  <a:buChar char=""/>
                  <a:defRPr kumimoji="0" sz="2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21792" indent="-228600" algn="l" rtl="0" eaLnBrk="1" latinLnBrk="0" hangingPunct="1">
                  <a:spcBef>
                    <a:spcPts val="324"/>
                  </a:spcBef>
                  <a:buClr>
                    <a:schemeClr val="accent1"/>
                  </a:buClr>
                  <a:buFont typeface="Verdana"/>
                  <a:buChar char="◦"/>
                  <a:defRPr kumimoji="0" sz="2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9536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/>
                  <a:buChar char="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430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5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2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574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228600" algn="l" rtl="0" eaLnBrk="1" latinLnBrk="0" hangingPunct="1">
                  <a:spcBef>
                    <a:spcPts val="350"/>
                  </a:spcBef>
                  <a:buClr>
                    <a:schemeClr val="accent3"/>
                  </a:buClr>
                  <a:buFont typeface="Wingdings 2"/>
                  <a:buChar char=""/>
                  <a:defRPr kumimoji="0"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např.: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3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(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27</a:t>
                </a:r>
                <a:r>
                  <a:rPr lang="cs-CZ" sz="3600" baseline="300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.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9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) =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3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27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+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3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9</a:t>
                </a: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endParaRPr lang="cs-CZ" sz="4400" dirty="0" smtClean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např.: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000" b="0" i="0" smtClean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32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000" b="0" i="0" smtClean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) </a:t>
                </a:r>
                <a:r>
                  <a:rPr lang="cs-CZ" sz="3600" dirty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32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–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4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</a:t>
                </a:r>
                <a:endParaRPr lang="cs-CZ" sz="3600" dirty="0"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endParaRPr lang="cs-CZ" sz="4400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r>
                  <a:rPr lang="cs-CZ" sz="3600" dirty="0" smtClean="0">
                    <a:latin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apř.: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5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25</a:t>
                </a:r>
                <a:r>
                  <a:rPr lang="cs-CZ" sz="3600" baseline="30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= 2</a:t>
                </a:r>
                <a:r>
                  <a:rPr lang="cs-CZ" sz="1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cs-CZ" sz="3600" baseline="30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5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25</a:t>
                </a: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endParaRPr lang="cs-CZ" sz="6000" dirty="0" smtClean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např.: log</a:t>
                </a:r>
                <a:r>
                  <a:rPr lang="cs-CZ" sz="36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100 </a:t>
                </a:r>
                <a:r>
                  <a:rPr lang="cs-CZ" sz="3600" dirty="0" smtClean="0">
                    <a:solidFill>
                      <a:schemeClr val="tx1"/>
                    </a:solidFill>
                    <a:latin typeface="Calibri" panose="020F0502020204030204" pitchFamily="34" charset="0"/>
                    <a:cs typeface="Arial" panose="020B0604020202020204" pitchFamily="34" charset="0"/>
                  </a:rPr>
                  <a:t>10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log</m:t>
                        </m:r>
                        <m:r>
                          <m:rPr>
                            <m:nor/>
                          </m:rPr>
                          <a:rPr lang="cs-CZ" sz="2800" b="0" i="0" smtClean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log</m:t>
                        </m:r>
                        <m:r>
                          <m:rPr>
                            <m:nor/>
                          </m:rPr>
                          <a:rPr lang="cs-CZ" sz="2800" b="0" i="0" smtClean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</a:rPr>
                          <m:t>100</m:t>
                        </m:r>
                      </m:den>
                    </m:f>
                  </m:oMath>
                </a14:m>
                <a:endParaRPr lang="en-US" sz="4000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endParaRPr lang="en-US" sz="4000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109728" indent="0">
                  <a:spcBef>
                    <a:spcPts val="0"/>
                  </a:spcBef>
                  <a:buFont typeface="Wingdings 3"/>
                  <a:buNone/>
                </a:pPr>
                <a:endParaRPr lang="en-US" sz="4000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Zástupný symbol pro obsah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1772816"/>
                <a:ext cx="6988665" cy="5544617"/>
              </a:xfrm>
              <a:prstGeom prst="rect">
                <a:avLst/>
              </a:prstGeom>
              <a:blipFill rotWithShape="1">
                <a:blip r:embed="rId3"/>
                <a:stretch>
                  <a:fillRect l="-1920" t="-16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632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Logaritmus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Množiny a intervaly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Zápis logaritmu</a:t>
            </a:r>
          </a:p>
          <a:p>
            <a:r>
              <a:rPr lang="cs-CZ" dirty="0" smtClean="0"/>
              <a:t>Vztah mezi logaritmem a exponenciálou</a:t>
            </a:r>
            <a:endParaRPr lang="cs-CZ" baseline="30000" dirty="0" smtClean="0"/>
          </a:p>
          <a:p>
            <a:r>
              <a:rPr lang="cs-CZ" dirty="0" smtClean="0"/>
              <a:t>Operace s logaritmy</a:t>
            </a:r>
            <a:endParaRPr lang="cs-CZ" baseline="30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dovednosti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nalosti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12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98781"/>
            <a:ext cx="8496944" cy="5098571"/>
          </a:xfrm>
        </p:spPr>
        <p:txBody>
          <a:bodyPr lIns="36000">
            <a:normAutofit/>
          </a:bodyPr>
          <a:lstStyle/>
          <a:p>
            <a:pPr marL="109728" indent="0" algn="ctr">
              <a:buNone/>
            </a:pP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Logaritmus čísla </a:t>
            </a:r>
            <a:r>
              <a:rPr lang="cs-CZ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při základu </a:t>
            </a:r>
            <a:r>
              <a:rPr lang="cs-CZ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je číslo </a:t>
            </a:r>
            <a:r>
              <a:rPr lang="cs-CZ" sz="4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cs-CZ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zapisujeme:</a:t>
            </a:r>
          </a:p>
          <a:p>
            <a:pPr marL="109728" indent="0" algn="ctr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    log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endParaRPr lang="cs-CZ" sz="115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musí platit: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&gt; 0 </a:t>
            </a: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 z </a:t>
            </a:r>
            <a:r>
              <a:rPr lang="cs-CZ" sz="3400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 1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Zápis logaritmu</a:t>
            </a:r>
            <a:endParaRPr lang="cs-CZ" baseline="30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283968" y="3151128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500" b="1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endParaRPr lang="cs-CZ" sz="1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228184" y="3140968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500" b="1" dirty="0" smtClean="0">
                <a:solidFill>
                  <a:srgbClr val="00B050"/>
                </a:solidFill>
              </a:rPr>
              <a:t>a</a:t>
            </a:r>
            <a:endParaRPr lang="cs-CZ" sz="11500" b="1" dirty="0">
              <a:solidFill>
                <a:srgbClr val="00B05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851920" y="406952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</a:rPr>
              <a:t>z</a:t>
            </a:r>
            <a:endParaRPr lang="cs-CZ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35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98781"/>
            <a:ext cx="8496944" cy="3504235"/>
          </a:xfrm>
        </p:spPr>
        <p:txBody>
          <a:bodyPr lIns="36000">
            <a:normAutofit/>
          </a:bodyPr>
          <a:lstStyle/>
          <a:p>
            <a:pPr marL="109728" indent="0" algn="ctr">
              <a:buNone/>
            </a:pPr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endParaRPr lang="cs-CZ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endParaRPr lang="cs-C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cs-CZ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    log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=  </a:t>
            </a:r>
            <a:endParaRPr lang="cs-CZ" sz="115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logaritmu</a:t>
            </a:r>
            <a:endParaRPr lang="cs-CZ" baseline="30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283968" y="3151128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500" b="1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endParaRPr lang="cs-CZ" sz="11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228184" y="3140968"/>
            <a:ext cx="115212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500" b="1" dirty="0" smtClean="0">
                <a:solidFill>
                  <a:srgbClr val="00B050"/>
                </a:solidFill>
              </a:rPr>
              <a:t>a</a:t>
            </a:r>
            <a:endParaRPr lang="cs-CZ" sz="11500" b="1" dirty="0">
              <a:solidFill>
                <a:srgbClr val="00B05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851920" y="4069521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</a:rPr>
              <a:t>z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03848" y="666849"/>
            <a:ext cx="172819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900" b="1" dirty="0" smtClean="0">
                <a:solidFill>
                  <a:srgbClr val="FF0000"/>
                </a:solidFill>
              </a:rPr>
              <a:t>z</a:t>
            </a:r>
            <a:endParaRPr lang="cs-CZ" sz="23900" b="1" dirty="0">
              <a:solidFill>
                <a:srgbClr val="FF0000"/>
              </a:solidFill>
            </a:endParaRPr>
          </a:p>
        </p:txBody>
      </p:sp>
      <p:sp>
        <p:nvSpPr>
          <p:cNvPr id="8" name="Zástupný symbol pro obsah 1"/>
          <p:cNvSpPr txBox="1">
            <a:spLocks/>
          </p:cNvSpPr>
          <p:nvPr/>
        </p:nvSpPr>
        <p:spPr>
          <a:xfrm>
            <a:off x="5076056" y="3163051"/>
            <a:ext cx="1287760" cy="1752117"/>
          </a:xfrm>
          <a:prstGeom prst="rect">
            <a:avLst/>
          </a:prstGeom>
        </p:spPr>
        <p:txBody>
          <a:bodyPr vert="horz" lIns="36000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cs-CZ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cs-CZ" sz="115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282379" y="2533245"/>
            <a:ext cx="158417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7400" b="1" dirty="0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endParaRPr lang="cs-CZ" sz="17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25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1.9704E-6 L -0.09444 0.2146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10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35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778E-6 -0.25 L -0.2441 -0.125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5" y="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42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1111E-6 -0.25 L 0.24427 -0.011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119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3" grpId="0"/>
      <p:bldP spid="4" grpId="0"/>
      <p:bldP spid="4" grpId="1"/>
      <p:bldP spid="4" grpId="2"/>
      <p:bldP spid="5" grpId="0"/>
      <p:bldP spid="5" grpId="1"/>
      <p:bldP spid="6" grpId="0"/>
      <p:bldP spid="6" grpId="1"/>
      <p:bldP spid="6" grpId="2"/>
      <p:bldP spid="7" grpId="0"/>
      <p:bldP spid="7" grpId="1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98781"/>
            <a:ext cx="4176464" cy="5098571"/>
          </a:xfrm>
        </p:spPr>
        <p:txBody>
          <a:bodyPr lIns="36000"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= 1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20450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logaritmů</a:t>
            </a:r>
            <a:endParaRPr lang="cs-CZ" baseline="30000" dirty="0"/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4572000" y="1484784"/>
            <a:ext cx="4176464" cy="5098571"/>
          </a:xfrm>
          <a:prstGeom prst="rect">
            <a:avLst/>
          </a:prstGeom>
        </p:spPr>
        <p:txBody>
          <a:bodyPr vert="horz" lIns="36000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ct val="160000"/>
              </a:lnSpc>
              <a:buFont typeface="Wingdings 3"/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(7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7)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(5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(20450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Font typeface="Wingdings 3"/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99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98781"/>
            <a:ext cx="4176464" cy="5098571"/>
          </a:xfrm>
        </p:spPr>
        <p:txBody>
          <a:bodyPr lIns="36000"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= 3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4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logaritmů</a:t>
            </a:r>
            <a:endParaRPr lang="cs-CZ" baseline="30000" dirty="0"/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4572000" y="1484784"/>
            <a:ext cx="4176464" cy="5098571"/>
          </a:xfrm>
          <a:prstGeom prst="rect">
            <a:avLst/>
          </a:prstGeom>
        </p:spPr>
        <p:txBody>
          <a:bodyPr vert="horz" lIns="36000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ct val="160000"/>
              </a:lnSpc>
              <a:buFont typeface="Wingdings 3"/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8)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1000)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(4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Font typeface="Wingdings 3"/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70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98781"/>
            <a:ext cx="8712968" cy="5098571"/>
          </a:xfrm>
        </p:spPr>
        <p:txBody>
          <a:bodyPr lIns="36000">
            <a:normAutofit/>
          </a:bodyPr>
          <a:lstStyle/>
          <a:p>
            <a:pPr marL="109728" lvl="0" indent="0" algn="ctr">
              <a:buClr>
                <a:srgbClr val="2DA2BF"/>
              </a:buClr>
              <a:buNone/>
            </a:pPr>
            <a:r>
              <a:rPr lang="cs-CZ" sz="3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Nejběžnějším logaritmem je logaritmus</a:t>
            </a:r>
          </a:p>
          <a:p>
            <a:pPr marL="109728" lvl="0" indent="0" algn="ctr">
              <a:buClr>
                <a:srgbClr val="2DA2BF"/>
              </a:buClr>
              <a:buNone/>
            </a:pPr>
            <a:r>
              <a:rPr lang="cs-CZ" sz="3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 základu 10, který zapisujeme:</a:t>
            </a:r>
          </a:p>
          <a:p>
            <a:pPr marL="109728" lvl="0" indent="0" algn="ctr">
              <a:buClr>
                <a:srgbClr val="2DA2BF"/>
              </a:buClr>
              <a:buNone/>
            </a:pPr>
            <a:endParaRPr lang="cs-CZ" sz="3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 algn="ctr">
              <a:buClr>
                <a:srgbClr val="2DA2BF"/>
              </a:buClr>
              <a:buNone/>
            </a:pPr>
            <a:r>
              <a:rPr lang="cs-CZ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cs-CZ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109728" lvl="0" indent="0" algn="ctr">
              <a:buClr>
                <a:srgbClr val="2DA2BF"/>
              </a:buClr>
              <a:buNone/>
            </a:pPr>
            <a:endParaRPr lang="cs-CZ" sz="3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POZOR!!! </a:t>
            </a:r>
            <a:r>
              <a:rPr lang="cs-CZ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u logaritmu </a:t>
            </a:r>
            <a:r>
              <a:rPr lang="cs-CZ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není napsaný základ</a:t>
            </a:r>
            <a:r>
              <a:rPr lang="cs-CZ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070100" lvl="0" indent="0">
              <a:buClr>
                <a:srgbClr val="2DA2BF"/>
              </a:buClr>
              <a:buNone/>
            </a:pPr>
            <a:r>
              <a:rPr lang="cs-CZ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cs-CZ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edná se právě o </a:t>
            </a:r>
            <a:r>
              <a:rPr lang="cs-CZ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logaritmus při základu 10</a:t>
            </a:r>
            <a:r>
              <a:rPr lang="cs-CZ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Dekadický (desítkový) logaritmus</a:t>
            </a:r>
            <a:endParaRPr lang="cs-CZ" baseline="30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716016" y="397544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01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98781"/>
            <a:ext cx="4176464" cy="5098571"/>
          </a:xfrm>
        </p:spPr>
        <p:txBody>
          <a:bodyPr lIns="36000"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= 1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cs-CZ" sz="48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</a:t>
            </a:r>
            <a:r>
              <a:rPr lang="cs-CZ" sz="48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cs-CZ" sz="48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None/>
            </a:pP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logaritmů</a:t>
            </a:r>
            <a:endParaRPr lang="cs-CZ" baseline="30000" dirty="0"/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4572000" y="1484784"/>
            <a:ext cx="4176464" cy="5098571"/>
          </a:xfrm>
          <a:prstGeom prst="rect">
            <a:avLst/>
          </a:prstGeom>
        </p:spPr>
        <p:txBody>
          <a:bodyPr vert="horz" lIns="36000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ct val="160000"/>
              </a:lnSpc>
              <a:buFont typeface="Wingdings 3"/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10)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10000)</a:t>
            </a:r>
          </a:p>
          <a:p>
            <a:pPr marL="109728" indent="0">
              <a:lnSpc>
                <a:spcPct val="160000"/>
              </a:lnSpc>
              <a:buNone/>
            </a:pP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cs-CZ" sz="4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cs-C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0,01)</a:t>
            </a: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60000"/>
              </a:lnSpc>
              <a:buNone/>
            </a:pPr>
            <a:endParaRPr lang="cs-CZ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lnSpc>
                <a:spcPct val="150000"/>
              </a:lnSpc>
              <a:buFont typeface="Wingdings 3"/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5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676</TotalTime>
  <Words>399</Words>
  <Application>Microsoft Office PowerPoint</Application>
  <PresentationFormat>Předvádění na obrazovce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Shluk</vt:lpstr>
      <vt:lpstr>Motiv systému Office</vt:lpstr>
      <vt:lpstr>Prezentace aplikace PowerPoint</vt:lpstr>
      <vt:lpstr>Logaritmus</vt:lpstr>
      <vt:lpstr>Základní dovednosti / znalosti</vt:lpstr>
      <vt:lpstr>Zápis logaritmu</vt:lpstr>
      <vt:lpstr>Význam logaritmu</vt:lpstr>
      <vt:lpstr>Příklady logaritmů</vt:lpstr>
      <vt:lpstr>Příklady logaritmů</vt:lpstr>
      <vt:lpstr>Dekadický (desítkový) logaritmus</vt:lpstr>
      <vt:lpstr>Příklady logaritmů</vt:lpstr>
      <vt:lpstr>Operace s logaritmy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Vektory</dc:title>
  <dc:creator>Smoking</dc:creator>
  <cp:lastModifiedBy>administrator</cp:lastModifiedBy>
  <cp:revision>100</cp:revision>
  <dcterms:created xsi:type="dcterms:W3CDTF">2014-02-11T19:59:28Z</dcterms:created>
  <dcterms:modified xsi:type="dcterms:W3CDTF">2014-05-27T13:11:39Z</dcterms:modified>
</cp:coreProperties>
</file>