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2B0-4299-4BCA-B3E6-D74BEC6F1382}" type="datetimeFigureOut">
              <a:rPr lang="cs-CZ" smtClean="0"/>
              <a:t>5.1.2014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F19-6546-485A-8795-9F06320CE38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2B0-4299-4BCA-B3E6-D74BEC6F1382}" type="datetimeFigureOut">
              <a:rPr lang="cs-CZ" smtClean="0"/>
              <a:t>5.1.2014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F19-6546-485A-8795-9F06320CE38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2B0-4299-4BCA-B3E6-D74BEC6F1382}" type="datetimeFigureOut">
              <a:rPr lang="cs-CZ" smtClean="0"/>
              <a:t>5.1.2014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F19-6546-485A-8795-9F06320CE389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2B0-4299-4BCA-B3E6-D74BEC6F1382}" type="datetimeFigureOut">
              <a:rPr lang="cs-CZ" smtClean="0"/>
              <a:t>5.1.2014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F19-6546-485A-8795-9F06320CE38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2B0-4299-4BCA-B3E6-D74BEC6F1382}" type="datetimeFigureOut">
              <a:rPr lang="cs-CZ" smtClean="0"/>
              <a:t>5.1.2014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F19-6546-485A-8795-9F06320CE38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2B0-4299-4BCA-B3E6-D74BEC6F1382}" type="datetimeFigureOut">
              <a:rPr lang="cs-CZ" smtClean="0"/>
              <a:t>5.1.2014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F19-6546-485A-8795-9F06320CE38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2B0-4299-4BCA-B3E6-D74BEC6F1382}" type="datetimeFigureOut">
              <a:rPr lang="cs-CZ" smtClean="0"/>
              <a:t>5.1.2014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F19-6546-485A-8795-9F06320CE38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2B0-4299-4BCA-B3E6-D74BEC6F1382}" type="datetimeFigureOut">
              <a:rPr lang="cs-CZ" smtClean="0"/>
              <a:t>5.1.2014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F19-6546-485A-8795-9F06320CE38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2B0-4299-4BCA-B3E6-D74BEC6F1382}" type="datetimeFigureOut">
              <a:rPr lang="cs-CZ" smtClean="0"/>
              <a:t>5.1.2014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F19-6546-485A-8795-9F06320CE38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2B0-4299-4BCA-B3E6-D74BEC6F1382}" type="datetimeFigureOut">
              <a:rPr lang="cs-CZ" smtClean="0"/>
              <a:t>5.1.2014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F19-6546-485A-8795-9F06320CE389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2B0-4299-4BCA-B3E6-D74BEC6F1382}" type="datetimeFigureOut">
              <a:rPr lang="cs-CZ" smtClean="0"/>
              <a:t>5.1.2014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F19-6546-485A-8795-9F06320CE38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56672B0-4299-4BCA-B3E6-D74BEC6F1382}" type="datetimeFigureOut">
              <a:rPr lang="cs-CZ" smtClean="0"/>
              <a:t>5.1.2014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5B3F19-6546-485A-8795-9F06320CE38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424936" cy="964704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tx1"/>
                </a:solidFill>
              </a:rPr>
              <a:t>Tkáně lidského těla</a:t>
            </a:r>
            <a:endParaRPr lang="cs-CZ" sz="5400" b="1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064896" cy="4752528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tx1"/>
                </a:solidFill>
              </a:rPr>
              <a:t>Tkáně jsou soubory buněk stejného tvaru, funkce a původu.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Vznikají diferenciací buněk, které se na začátku prenatálního vývoje plodu začínají specializovat.</a:t>
            </a: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Hierarchie složitosti živé hmoty: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Buňky </a:t>
            </a:r>
            <a:r>
              <a:rPr lang="cs-CZ" dirty="0" smtClean="0">
                <a:solidFill>
                  <a:schemeClr val="tx1"/>
                </a:solidFill>
                <a:latin typeface="Calibri"/>
                <a:cs typeface="Calibri"/>
              </a:rPr>
              <a:t>→</a:t>
            </a:r>
            <a:r>
              <a:rPr lang="cs-CZ" b="1" dirty="0" smtClean="0">
                <a:solidFill>
                  <a:schemeClr val="tx1"/>
                </a:solidFill>
                <a:latin typeface="Calibri"/>
                <a:cs typeface="Calibri"/>
              </a:rPr>
              <a:t>tkáně</a:t>
            </a:r>
            <a:r>
              <a:rPr lang="cs-CZ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b="1" dirty="0" smtClean="0">
                <a:solidFill>
                  <a:schemeClr val="tx1"/>
                </a:solidFill>
                <a:latin typeface="Calibri"/>
                <a:cs typeface="Calibri"/>
              </a:rPr>
              <a:t>  </a:t>
            </a:r>
            <a:r>
              <a:rPr lang="cs-CZ" dirty="0" smtClean="0">
                <a:solidFill>
                  <a:schemeClr val="tx1"/>
                </a:solidFill>
                <a:latin typeface="Calibri"/>
                <a:cs typeface="Calibri"/>
              </a:rPr>
              <a:t>→ orgány  →  orgánové soustavy →  organismus</a:t>
            </a:r>
          </a:p>
          <a:p>
            <a:pPr algn="l"/>
            <a:r>
              <a:rPr lang="cs-CZ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Calibri"/>
                <a:cs typeface="Calibri"/>
              </a:rPr>
              <a:t>                             (srdce, plíce)  (dýchací, trávicí)</a:t>
            </a:r>
          </a:p>
          <a:p>
            <a:pPr algn="l"/>
            <a:r>
              <a:rPr lang="cs-CZ" b="1" dirty="0" smtClean="0">
                <a:solidFill>
                  <a:schemeClr val="tx1"/>
                </a:solidFill>
                <a:latin typeface="Calibri"/>
                <a:cs typeface="Calibri"/>
              </a:rPr>
              <a:t>Rozdělení tkání:</a:t>
            </a:r>
          </a:p>
          <a:p>
            <a:pPr marL="342900" indent="-342900" algn="l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  <a:latin typeface="Calibri"/>
                <a:cs typeface="Calibri"/>
              </a:rPr>
              <a:t>Výstelky(epitely)</a:t>
            </a:r>
          </a:p>
          <a:p>
            <a:pPr marL="342900" indent="-342900" algn="l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  <a:latin typeface="Calibri"/>
                <a:cs typeface="Calibri"/>
              </a:rPr>
              <a:t>Pojiva</a:t>
            </a:r>
            <a:r>
              <a:rPr lang="cs-CZ" dirty="0" smtClean="0">
                <a:solidFill>
                  <a:schemeClr val="tx1"/>
                </a:solidFill>
                <a:latin typeface="Calibri"/>
                <a:cs typeface="Calibri"/>
              </a:rPr>
              <a:t>                 chrupavka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  <a:latin typeface="Calibri"/>
                <a:cs typeface="Calibri"/>
              </a:rPr>
              <a:t>                                  kost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  <a:latin typeface="Calibri"/>
                <a:cs typeface="Calibri"/>
              </a:rPr>
              <a:t>                                  vazivo</a:t>
            </a:r>
          </a:p>
          <a:p>
            <a:pPr marL="342900" indent="-342900" algn="l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  <a:latin typeface="Calibri"/>
                <a:cs typeface="Calibri"/>
              </a:rPr>
              <a:t>Svalová </a:t>
            </a:r>
          </a:p>
          <a:p>
            <a:pPr marL="342900" indent="-342900" algn="l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  <a:latin typeface="Calibri"/>
                <a:cs typeface="Calibri"/>
              </a:rPr>
              <a:t>Nervová</a:t>
            </a:r>
          </a:p>
          <a:p>
            <a:pPr marL="342900" indent="-342900" algn="l"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1691680" y="4797152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1691680" y="4797152"/>
            <a:ext cx="792088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1691680" y="4797152"/>
            <a:ext cx="792088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840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173288"/>
            <a:ext cx="83407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713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539552" y="1268760"/>
            <a:ext cx="7560840" cy="5256584"/>
          </a:xfrm>
        </p:spPr>
        <p:txBody>
          <a:bodyPr>
            <a:normAutofit fontScale="92500" lnSpcReduction="20000"/>
          </a:bodyPr>
          <a:lstStyle/>
          <a:p>
            <a:r>
              <a:rPr lang="cs-CZ" sz="2000" b="1" u="sng" dirty="0" smtClean="0">
                <a:solidFill>
                  <a:schemeClr val="tx1"/>
                </a:solidFill>
              </a:rPr>
              <a:t>Výstelková tkáň je </a:t>
            </a:r>
            <a:r>
              <a:rPr lang="cs-CZ" sz="2000" b="1" u="sng" dirty="0" err="1" smtClean="0">
                <a:solidFill>
                  <a:schemeClr val="tx1"/>
                </a:solidFill>
              </a:rPr>
              <a:t>tvřena</a:t>
            </a:r>
            <a:r>
              <a:rPr lang="cs-CZ" sz="2000" b="1" u="sng" dirty="0" smtClean="0">
                <a:solidFill>
                  <a:schemeClr val="tx1"/>
                </a:solidFill>
              </a:rPr>
              <a:t> buňkami seřazenými vedle sebe- není mezibuněčný prostor.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Kryje povrch těla (kůže) nebo vystýlá orgánové 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dutiny (dýchací cesty, trávicí trubice…).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Epitely dělíme:</a:t>
            </a:r>
          </a:p>
          <a:p>
            <a:pPr marL="285750" indent="-285750">
              <a:buFontTx/>
              <a:buChar char="-"/>
            </a:pPr>
            <a:r>
              <a:rPr lang="cs-CZ" sz="2000" b="1" dirty="0" smtClean="0">
                <a:solidFill>
                  <a:schemeClr val="tx1"/>
                </a:solidFill>
              </a:rPr>
              <a:t>Podle počtu vrstev- jednovrstevné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                                           - vícevrstevné</a:t>
            </a:r>
          </a:p>
          <a:p>
            <a:pPr marL="285750" indent="-285750">
              <a:buFontTx/>
              <a:buChar char="-"/>
            </a:pPr>
            <a:r>
              <a:rPr lang="cs-CZ" sz="2000" b="1" dirty="0" smtClean="0">
                <a:solidFill>
                  <a:schemeClr val="tx1"/>
                </a:solidFill>
              </a:rPr>
              <a:t>Podle tvaru buněk- plochý, krychlový, válcovitý</a:t>
            </a:r>
          </a:p>
          <a:p>
            <a:pPr marL="285750" indent="-285750">
              <a:buFontTx/>
              <a:buChar char="-"/>
            </a:pPr>
            <a:r>
              <a:rPr lang="cs-CZ" sz="2000" b="1" dirty="0" smtClean="0">
                <a:solidFill>
                  <a:schemeClr val="tx1"/>
                </a:solidFill>
              </a:rPr>
              <a:t>Podle funkce-  krycí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                               -  výstelkový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                              -   žlázový (produkce určitých látek)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                              -   resorpční (vstřebávání určitých látek)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                              -  dýchací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                              -  smyslový (obsahuje nervové buňky)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 </a:t>
            </a:r>
          </a:p>
          <a:p>
            <a:endParaRPr lang="cs-CZ" b="1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8" cy="648072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chemeClr val="tx1"/>
                </a:solidFill>
              </a:rPr>
              <a:t>Výstelky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(epitely)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697" y="1700808"/>
            <a:ext cx="274017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2915816" y="1700808"/>
            <a:ext cx="3250881" cy="1800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196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Výstelky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(epitely</a:t>
            </a:r>
            <a:r>
              <a:rPr lang="cs-CZ" b="1" dirty="0" smtClean="0">
                <a:solidFill>
                  <a:schemeClr val="tx1"/>
                </a:solidFill>
              </a:rPr>
              <a:t>)- příklady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06" t="4634" r="7318" b="4954"/>
          <a:stretch/>
        </p:blipFill>
        <p:spPr bwMode="auto">
          <a:xfrm>
            <a:off x="395536" y="1196752"/>
            <a:ext cx="8568952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18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4248472" cy="5688632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Pojiva jsou zpevňujícími strukturami lidského těla.</a:t>
            </a:r>
            <a:r>
              <a:rPr lang="cs-CZ" dirty="0" smtClean="0">
                <a:solidFill>
                  <a:schemeClr val="tx1"/>
                </a:solidFill>
              </a:rPr>
              <a:t> Jsou tvořeny </a:t>
            </a:r>
            <a:r>
              <a:rPr lang="cs-CZ" b="1" dirty="0" smtClean="0">
                <a:solidFill>
                  <a:schemeClr val="tx1"/>
                </a:solidFill>
              </a:rPr>
              <a:t>buňkami a mezibuněčnou hmotou</a:t>
            </a:r>
            <a:r>
              <a:rPr lang="cs-CZ" dirty="0" smtClean="0">
                <a:solidFill>
                  <a:schemeClr val="tx1"/>
                </a:solidFill>
              </a:rPr>
              <a:t>. Ta určuje vlastnosti pojiv.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Mezibuněčná hmota se skládá  z vláken</a:t>
            </a:r>
            <a:r>
              <a:rPr lang="cs-CZ" dirty="0" smtClean="0">
                <a:solidFill>
                  <a:schemeClr val="tx1"/>
                </a:solidFill>
              </a:rPr>
              <a:t> (elastická, kolagenní, retikulární) a </a:t>
            </a:r>
            <a:r>
              <a:rPr lang="cs-CZ" b="1" dirty="0" smtClean="0">
                <a:solidFill>
                  <a:schemeClr val="tx1"/>
                </a:solidFill>
              </a:rPr>
              <a:t>amorfní hmoty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Dělení vaziv: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Tuhé vazivo- </a:t>
            </a:r>
            <a:r>
              <a:rPr lang="cs-CZ" dirty="0" smtClean="0">
                <a:solidFill>
                  <a:schemeClr val="tx1"/>
                </a:solidFill>
              </a:rPr>
              <a:t>velké množství pevných kolagenních vláken (vazy, šlachy, kloubní pouzdra)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Řídké vazivo- </a:t>
            </a:r>
            <a:r>
              <a:rPr lang="cs-CZ" dirty="0" smtClean="0">
                <a:solidFill>
                  <a:schemeClr val="tx1"/>
                </a:solidFill>
              </a:rPr>
              <a:t>málo vláken- vyplňuje mezery mezi orgány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Elastické vazivo- </a:t>
            </a:r>
            <a:r>
              <a:rPr lang="cs-CZ" dirty="0" smtClean="0">
                <a:solidFill>
                  <a:schemeClr val="tx1"/>
                </a:solidFill>
              </a:rPr>
              <a:t>hodně elastických vláken (vazy mezi obratli)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Tukové vazivo- </a:t>
            </a:r>
            <a:r>
              <a:rPr lang="cs-CZ" dirty="0" smtClean="0">
                <a:solidFill>
                  <a:schemeClr val="tx1"/>
                </a:solidFill>
              </a:rPr>
              <a:t>retikulární vlákna spojují tukové buňky (podkoží, útrobní tuk- pivní břicho)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792088"/>
          </a:xfrm>
        </p:spPr>
        <p:txBody>
          <a:bodyPr/>
          <a:lstStyle/>
          <a:p>
            <a:pPr algn="ctr"/>
            <a:r>
              <a:rPr lang="cs-CZ" sz="4800" b="1" dirty="0" smtClean="0">
                <a:solidFill>
                  <a:schemeClr val="tx1"/>
                </a:solidFill>
              </a:rPr>
              <a:t>Pojiva</a:t>
            </a:r>
            <a:endParaRPr lang="cs-CZ" sz="48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5157192"/>
            <a:ext cx="2070931" cy="168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583" y="1916832"/>
            <a:ext cx="2190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4211960" y="5733256"/>
            <a:ext cx="1080120" cy="4094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3923928" y="3429000"/>
            <a:ext cx="4104456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326" y="4736554"/>
            <a:ext cx="2225824" cy="199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>
            <a:off x="3707904" y="4425702"/>
            <a:ext cx="3672408" cy="5874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42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8856984" cy="2352381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Bílá nebo nažloutlá pevná hmota. </a:t>
            </a:r>
            <a:r>
              <a:rPr lang="cs-CZ" dirty="0" smtClean="0">
                <a:solidFill>
                  <a:schemeClr val="tx1"/>
                </a:solidFill>
              </a:rPr>
              <a:t>Složena z </a:t>
            </a:r>
            <a:r>
              <a:rPr lang="cs-CZ" b="1" dirty="0" smtClean="0">
                <a:solidFill>
                  <a:schemeClr val="tx1"/>
                </a:solidFill>
              </a:rPr>
              <a:t>buněk</a:t>
            </a:r>
            <a:r>
              <a:rPr lang="cs-CZ" dirty="0" smtClean="0">
                <a:solidFill>
                  <a:schemeClr val="tx1"/>
                </a:solidFill>
              </a:rPr>
              <a:t> (chondrocytů), </a:t>
            </a:r>
            <a:r>
              <a:rPr lang="cs-CZ" b="1" dirty="0" smtClean="0">
                <a:solidFill>
                  <a:schemeClr val="tx1"/>
                </a:solidFill>
              </a:rPr>
              <a:t>kolagenních vláken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b="1" dirty="0" smtClean="0">
                <a:solidFill>
                  <a:schemeClr val="tx1"/>
                </a:solidFill>
              </a:rPr>
              <a:t>elastických vláken </a:t>
            </a: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b="1" dirty="0" smtClean="0">
                <a:solidFill>
                  <a:schemeClr val="tx1"/>
                </a:solidFill>
              </a:rPr>
              <a:t>amorfní mezibuněčné hmoty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u="sng" dirty="0" smtClean="0">
                <a:solidFill>
                  <a:schemeClr val="tx1"/>
                </a:solidFill>
              </a:rPr>
              <a:t>Nemá cévní zásobení.</a:t>
            </a:r>
          </a:p>
          <a:p>
            <a:r>
              <a:rPr lang="cs-CZ" b="1" u="sng" dirty="0" smtClean="0">
                <a:solidFill>
                  <a:schemeClr val="tx1"/>
                </a:solidFill>
              </a:rPr>
              <a:t>Hyalinní (kloubní) chrupavka</a:t>
            </a:r>
            <a:r>
              <a:rPr lang="cs-CZ" dirty="0" smtClean="0">
                <a:solidFill>
                  <a:schemeClr val="tx1"/>
                </a:solidFill>
              </a:rPr>
              <a:t>- pokrývá v kloubech konce kostí(až 6 mm), je tvrdá a křehká, má houbovitou strukturu- nasává kloubní maz, který při tlaku maže kloub.</a:t>
            </a:r>
          </a:p>
          <a:p>
            <a:r>
              <a:rPr lang="cs-CZ" b="1" u="sng" dirty="0" smtClean="0">
                <a:solidFill>
                  <a:schemeClr val="tx1"/>
                </a:solidFill>
              </a:rPr>
              <a:t>Vazivová chrupavka</a:t>
            </a:r>
            <a:r>
              <a:rPr lang="cs-CZ" dirty="0" smtClean="0">
                <a:solidFill>
                  <a:schemeClr val="tx1"/>
                </a:solidFill>
              </a:rPr>
              <a:t>-  hodně kolagenních vláken, pevná na tlak a tah- např. meziobratlové destičky, kolenní menisky</a:t>
            </a:r>
          </a:p>
          <a:p>
            <a:r>
              <a:rPr lang="cs-CZ" b="1" u="sng" dirty="0" smtClean="0">
                <a:solidFill>
                  <a:schemeClr val="tx1"/>
                </a:solidFill>
              </a:rPr>
              <a:t>Elastická chrupavka</a:t>
            </a:r>
            <a:r>
              <a:rPr lang="cs-CZ" dirty="0" smtClean="0">
                <a:solidFill>
                  <a:schemeClr val="tx1"/>
                </a:solidFill>
              </a:rPr>
              <a:t>- hodně elastických vláken- velmi pružná, např. ušní boltec, hrtanová příklopka, nosní přepážka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164" cy="648072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chemeClr val="tx1"/>
                </a:solidFill>
              </a:rPr>
              <a:t>Chrupavka</a:t>
            </a:r>
            <a:endParaRPr lang="cs-CZ" sz="44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385" r="4500" b="6186"/>
          <a:stretch/>
        </p:blipFill>
        <p:spPr bwMode="auto">
          <a:xfrm>
            <a:off x="539552" y="3405117"/>
            <a:ext cx="8215952" cy="345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626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251520" y="1268760"/>
            <a:ext cx="4015680" cy="5328592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Nejtvrdší tkáň lidského těla- </a:t>
            </a:r>
            <a:r>
              <a:rPr lang="cs-CZ" dirty="0" smtClean="0">
                <a:solidFill>
                  <a:schemeClr val="tx1"/>
                </a:solidFill>
              </a:rPr>
              <a:t>tvořena </a:t>
            </a:r>
            <a:r>
              <a:rPr lang="cs-CZ" b="1" dirty="0" smtClean="0">
                <a:solidFill>
                  <a:schemeClr val="tx1"/>
                </a:solidFill>
              </a:rPr>
              <a:t>kostními buňkami </a:t>
            </a: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dirty="0" err="1" smtClean="0">
                <a:solidFill>
                  <a:schemeClr val="tx1"/>
                </a:solidFill>
              </a:rPr>
              <a:t>osteocyty</a:t>
            </a:r>
            <a:r>
              <a:rPr lang="cs-CZ" dirty="0" smtClean="0">
                <a:solidFill>
                  <a:schemeClr val="tx1"/>
                </a:solidFill>
              </a:rPr>
              <a:t>), souhlasně orientovanými k</a:t>
            </a:r>
            <a:r>
              <a:rPr lang="cs-CZ" b="1" dirty="0" smtClean="0">
                <a:solidFill>
                  <a:schemeClr val="tx1"/>
                </a:solidFill>
              </a:rPr>
              <a:t>olagenními vlákny</a:t>
            </a:r>
            <a:r>
              <a:rPr lang="cs-CZ" dirty="0" smtClean="0">
                <a:solidFill>
                  <a:schemeClr val="tx1"/>
                </a:solidFill>
              </a:rPr>
              <a:t> a na nich </a:t>
            </a:r>
            <a:r>
              <a:rPr lang="cs-CZ" b="1" dirty="0" smtClean="0">
                <a:solidFill>
                  <a:schemeClr val="tx1"/>
                </a:solidFill>
              </a:rPr>
              <a:t>krystalizovanými minerálními solemi</a:t>
            </a:r>
            <a:r>
              <a:rPr lang="cs-CZ" dirty="0" smtClean="0">
                <a:solidFill>
                  <a:schemeClr val="tx1"/>
                </a:solidFill>
              </a:rPr>
              <a:t>- vápenaté, fosforečné, uhličité.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Krystaly</a:t>
            </a:r>
            <a:r>
              <a:rPr lang="cs-CZ" dirty="0" smtClean="0">
                <a:solidFill>
                  <a:schemeClr val="tx1"/>
                </a:solidFill>
              </a:rPr>
              <a:t> těchto solí (</a:t>
            </a:r>
            <a:r>
              <a:rPr lang="cs-CZ" dirty="0" err="1" smtClean="0">
                <a:solidFill>
                  <a:schemeClr val="tx1"/>
                </a:solidFill>
              </a:rPr>
              <a:t>hydroxyapatit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  <a:r>
              <a:rPr lang="cs-CZ" b="1" dirty="0" smtClean="0">
                <a:solidFill>
                  <a:schemeClr val="tx1"/>
                </a:solidFill>
              </a:rPr>
              <a:t>určují tvrdost</a:t>
            </a:r>
            <a:r>
              <a:rPr lang="cs-CZ" dirty="0" smtClean="0">
                <a:solidFill>
                  <a:schemeClr val="tx1"/>
                </a:solidFill>
              </a:rPr>
              <a:t> kostní tkáně, </a:t>
            </a:r>
            <a:r>
              <a:rPr lang="cs-CZ" b="1" dirty="0" smtClean="0">
                <a:solidFill>
                  <a:schemeClr val="tx1"/>
                </a:solidFill>
              </a:rPr>
              <a:t>kolagenní vlákna</a:t>
            </a:r>
            <a:r>
              <a:rPr lang="cs-CZ" dirty="0" smtClean="0">
                <a:solidFill>
                  <a:schemeClr val="tx1"/>
                </a:solidFill>
              </a:rPr>
              <a:t> dodávají kosti její </a:t>
            </a:r>
            <a:r>
              <a:rPr lang="cs-CZ" b="1" dirty="0" smtClean="0">
                <a:solidFill>
                  <a:schemeClr val="tx1"/>
                </a:solidFill>
              </a:rPr>
              <a:t>pružnost.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Kost je protkána cévami, které se starají o přívod minerálních látek (zvýšený v období růstu, při poranění kostí).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Kost se celý život přestavuje- při pravidelném zatěžování je masivnější a pevnější, nezatěžované kosti jsou subtilní a křehké.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71600" y="548680"/>
            <a:ext cx="3352800" cy="720080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</a:rPr>
              <a:t>Kost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5127" name="Picture 7" descr="http://www.biopedia.sk/clovek/kost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401039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9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251520" y="1556792"/>
            <a:ext cx="4176464" cy="50405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Jediná tkáň se </a:t>
            </a:r>
            <a:r>
              <a:rPr lang="cs-CZ" b="1" dirty="0" smtClean="0">
                <a:solidFill>
                  <a:schemeClr val="tx1"/>
                </a:solidFill>
              </a:rPr>
              <a:t>schopností kontrakce </a:t>
            </a:r>
            <a:r>
              <a:rPr lang="cs-CZ" dirty="0" smtClean="0">
                <a:solidFill>
                  <a:schemeClr val="tx1"/>
                </a:solidFill>
              </a:rPr>
              <a:t>(stahu až o 35% délky).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Ta je umožněna </a:t>
            </a:r>
            <a:r>
              <a:rPr lang="cs-CZ" b="1" dirty="0" smtClean="0">
                <a:solidFill>
                  <a:schemeClr val="tx1"/>
                </a:solidFill>
              </a:rPr>
              <a:t>součinností svalových myofibril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actin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myosin</a:t>
            </a:r>
            <a:r>
              <a:rPr lang="cs-CZ" dirty="0" smtClean="0">
                <a:solidFill>
                  <a:schemeClr val="tx1"/>
                </a:solidFill>
              </a:rPr>
              <a:t>), které se při podráždění zasunují do sebe.</a:t>
            </a:r>
          </a:p>
          <a:p>
            <a:r>
              <a:rPr lang="cs-CZ" b="1" u="sng" dirty="0" smtClean="0">
                <a:solidFill>
                  <a:schemeClr val="tx1"/>
                </a:solidFill>
              </a:rPr>
              <a:t>V těle jsou 3 typy svalové tkáně</a:t>
            </a:r>
            <a:r>
              <a:rPr lang="cs-CZ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Hladká (orgánová) svalovina</a:t>
            </a:r>
            <a:r>
              <a:rPr lang="cs-CZ" dirty="0" smtClean="0">
                <a:solidFill>
                  <a:schemeClr val="tx1"/>
                </a:solidFill>
              </a:rPr>
              <a:t>- v cévní  stěně, trávicí trubice, dýchací trubice.. Nelze ovládat vůlí.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Příčně-pruhované (kosterní) svalovina- </a:t>
            </a:r>
            <a:r>
              <a:rPr lang="cs-CZ" dirty="0" smtClean="0">
                <a:solidFill>
                  <a:schemeClr val="tx1"/>
                </a:solidFill>
              </a:rPr>
              <a:t>upíná se na kostru, pomocí ní vykonáváme volní (chtěné)pohyby.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Srdeční svalovina- </a:t>
            </a:r>
            <a:r>
              <a:rPr lang="cs-CZ" dirty="0" smtClean="0">
                <a:solidFill>
                  <a:schemeClr val="tx1"/>
                </a:solidFill>
              </a:rPr>
              <a:t>příčně pruhované svalstvo neovladatelné vůlí, má vlastní převodní systém, který spouští kontrakce</a:t>
            </a:r>
            <a:endParaRPr lang="cs-CZ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3784848" cy="936104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</a:rPr>
              <a:t>Svalová tkáň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410445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35" t="6648" b="6957"/>
          <a:stretch/>
        </p:blipFill>
        <p:spPr bwMode="auto">
          <a:xfrm>
            <a:off x="5295330" y="404664"/>
            <a:ext cx="3525141" cy="275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4139952" y="2564904"/>
            <a:ext cx="201622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4319972" y="3645024"/>
            <a:ext cx="54006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3635896" y="4509120"/>
            <a:ext cx="122413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4319972" y="5373216"/>
            <a:ext cx="54006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583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4788024" y="1700808"/>
            <a:ext cx="3888432" cy="4968552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Nervová tkáň je charakterizována schopností přijímat, vést, zpracovávat a vytvářet vzruchy ve formě slabých elektrických nábojů.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Základní funkční jednotkou je nervová buňka (neuron</a:t>
            </a:r>
            <a:r>
              <a:rPr lang="cs-CZ" sz="2000" dirty="0" smtClean="0">
                <a:solidFill>
                  <a:schemeClr val="tx1"/>
                </a:solidFill>
              </a:rPr>
              <a:t>), která  komunikuje pomocí dlouhých výběžků (axon- odstředivý výběžek) a krátkých výběžků (</a:t>
            </a:r>
            <a:r>
              <a:rPr lang="cs-CZ" sz="2000" dirty="0" err="1" smtClean="0">
                <a:solidFill>
                  <a:schemeClr val="tx1"/>
                </a:solidFill>
              </a:rPr>
              <a:t>dentdrit</a:t>
            </a:r>
            <a:r>
              <a:rPr lang="cs-CZ" sz="2000" dirty="0" smtClean="0">
                <a:solidFill>
                  <a:schemeClr val="tx1"/>
                </a:solidFill>
              </a:rPr>
              <a:t>- dostředivý výběžek) se sousedními neurony, periferními nervy a CNS.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Neurony jsou spojeny pomocí spojení (synapsí).</a:t>
            </a:r>
          </a:p>
          <a:p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99592" y="620688"/>
            <a:ext cx="7920880" cy="792088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Nervová tkáň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427984" cy="47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956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0032" y="1124744"/>
            <a:ext cx="7772400" cy="5400600"/>
          </a:xfrm>
        </p:spPr>
        <p:txBody>
          <a:bodyPr>
            <a:noAutofit/>
          </a:bodyPr>
          <a:lstStyle/>
          <a:p>
            <a:pPr algn="l"/>
            <a:r>
              <a:rPr lang="cs-CZ" sz="1900" b="1" dirty="0" smtClean="0">
                <a:solidFill>
                  <a:schemeClr val="tx1"/>
                </a:solidFill>
              </a:rPr>
              <a:t>Regenerace tkání je zajištěna pomocí  dělení buněk a jejich diferenciace.</a:t>
            </a:r>
            <a:br>
              <a:rPr lang="cs-CZ" sz="1900" b="1" dirty="0" smtClean="0">
                <a:solidFill>
                  <a:schemeClr val="tx1"/>
                </a:solidFill>
              </a:rPr>
            </a:br>
            <a:r>
              <a:rPr lang="cs-CZ" sz="1900" dirty="0" smtClean="0">
                <a:solidFill>
                  <a:schemeClr val="tx1"/>
                </a:solidFill>
              </a:rPr>
              <a:t>Regenerační schopnost </a:t>
            </a:r>
            <a:r>
              <a:rPr lang="cs-CZ" sz="1900" b="1" dirty="0" smtClean="0">
                <a:solidFill>
                  <a:schemeClr val="tx1"/>
                </a:solidFill>
              </a:rPr>
              <a:t>závisí  na cévním zásobení tkáně</a:t>
            </a:r>
            <a:r>
              <a:rPr lang="cs-CZ" sz="1900" dirty="0" smtClean="0">
                <a:solidFill>
                  <a:schemeClr val="tx1"/>
                </a:solidFill>
              </a:rPr>
              <a:t> a schopnosti buněk se dělit</a:t>
            </a:r>
            <a:r>
              <a:rPr lang="cs-CZ" sz="1900" dirty="0" smtClean="0">
                <a:solidFill>
                  <a:schemeClr val="tx1"/>
                </a:solidFill>
              </a:rPr>
              <a:t>.</a:t>
            </a:r>
            <a:br>
              <a:rPr lang="cs-CZ" sz="1900" dirty="0" smtClean="0">
                <a:solidFill>
                  <a:schemeClr val="tx1"/>
                </a:solidFill>
              </a:rPr>
            </a:br>
            <a:r>
              <a:rPr lang="cs-CZ" sz="1900" dirty="0" smtClean="0">
                <a:solidFill>
                  <a:schemeClr val="tx1"/>
                </a:solidFill>
              </a:rPr>
              <a:t/>
            </a:r>
            <a:br>
              <a:rPr lang="cs-CZ" sz="1900" dirty="0" smtClean="0">
                <a:solidFill>
                  <a:schemeClr val="tx1"/>
                </a:solidFill>
              </a:rPr>
            </a:br>
            <a:r>
              <a:rPr lang="cs-CZ" sz="1900" b="1" dirty="0" smtClean="0">
                <a:solidFill>
                  <a:schemeClr val="tx1"/>
                </a:solidFill>
              </a:rPr>
              <a:t>Epitely</a:t>
            </a:r>
            <a:r>
              <a:rPr lang="cs-CZ" sz="1900" dirty="0" smtClean="0">
                <a:solidFill>
                  <a:schemeClr val="tx1"/>
                </a:solidFill>
              </a:rPr>
              <a:t>- hojí se velmi dobře, výjimkou je smyslový epitel, který nikdy plně neobnoví původní funkci</a:t>
            </a:r>
            <a:br>
              <a:rPr lang="cs-CZ" sz="1900" dirty="0" smtClean="0">
                <a:solidFill>
                  <a:schemeClr val="tx1"/>
                </a:solidFill>
              </a:rPr>
            </a:br>
            <a:r>
              <a:rPr lang="cs-CZ" sz="1900" b="1" dirty="0" smtClean="0">
                <a:solidFill>
                  <a:schemeClr val="tx1"/>
                </a:solidFill>
              </a:rPr>
              <a:t>Pojiva</a:t>
            </a:r>
            <a:r>
              <a:rPr lang="cs-CZ" sz="1900" b="1" dirty="0" smtClean="0">
                <a:solidFill>
                  <a:schemeClr val="tx1"/>
                </a:solidFill>
              </a:rPr>
              <a:t>:</a:t>
            </a:r>
            <a:r>
              <a:rPr lang="cs-CZ" sz="1900" dirty="0" smtClean="0">
                <a:solidFill>
                  <a:schemeClr val="tx1"/>
                </a:solidFill>
              </a:rPr>
              <a:t/>
            </a:r>
            <a:br>
              <a:rPr lang="cs-CZ" sz="1900" dirty="0" smtClean="0">
                <a:solidFill>
                  <a:schemeClr val="tx1"/>
                </a:solidFill>
              </a:rPr>
            </a:br>
            <a:r>
              <a:rPr lang="cs-CZ" sz="1900" dirty="0" smtClean="0">
                <a:solidFill>
                  <a:schemeClr val="tx1"/>
                </a:solidFill>
              </a:rPr>
              <a:t>- </a:t>
            </a:r>
            <a:r>
              <a:rPr lang="cs-CZ" sz="1900" u="sng" dirty="0" smtClean="0">
                <a:solidFill>
                  <a:schemeClr val="tx1"/>
                </a:solidFill>
              </a:rPr>
              <a:t>vazivo</a:t>
            </a:r>
            <a:r>
              <a:rPr lang="cs-CZ" sz="1900" dirty="0" smtClean="0">
                <a:solidFill>
                  <a:schemeClr val="tx1"/>
                </a:solidFill>
              </a:rPr>
              <a:t> se hojí dobře- pomocí vazivové jizvy</a:t>
            </a:r>
            <a:br>
              <a:rPr lang="cs-CZ" sz="1900" dirty="0" smtClean="0">
                <a:solidFill>
                  <a:schemeClr val="tx1"/>
                </a:solidFill>
              </a:rPr>
            </a:br>
            <a:r>
              <a:rPr lang="cs-CZ" sz="1900" dirty="0" smtClean="0">
                <a:solidFill>
                  <a:schemeClr val="tx1"/>
                </a:solidFill>
              </a:rPr>
              <a:t>- </a:t>
            </a:r>
            <a:r>
              <a:rPr lang="cs-CZ" sz="1900" u="sng" dirty="0" smtClean="0">
                <a:solidFill>
                  <a:schemeClr val="tx1"/>
                </a:solidFill>
              </a:rPr>
              <a:t>chrupavka</a:t>
            </a:r>
            <a:r>
              <a:rPr lang="cs-CZ" sz="1900" dirty="0" smtClean="0">
                <a:solidFill>
                  <a:schemeClr val="tx1"/>
                </a:solidFill>
              </a:rPr>
              <a:t>- nemá cévní zásobení, u kloubní chrupavky jsou regenerační látky dodávány pouze z hyalinní tekutiny (kloubní maz)- velice špatná regenerace</a:t>
            </a:r>
            <a:br>
              <a:rPr lang="cs-CZ" sz="1900" dirty="0" smtClean="0">
                <a:solidFill>
                  <a:schemeClr val="tx1"/>
                </a:solidFill>
              </a:rPr>
            </a:br>
            <a:r>
              <a:rPr lang="cs-CZ" sz="1900" dirty="0" smtClean="0">
                <a:solidFill>
                  <a:schemeClr val="tx1"/>
                </a:solidFill>
              </a:rPr>
              <a:t>- </a:t>
            </a:r>
            <a:r>
              <a:rPr lang="cs-CZ" sz="1900" u="sng" dirty="0" smtClean="0">
                <a:solidFill>
                  <a:schemeClr val="tx1"/>
                </a:solidFill>
              </a:rPr>
              <a:t>kost-</a:t>
            </a:r>
            <a:r>
              <a:rPr lang="cs-CZ" sz="1900" dirty="0" smtClean="0">
                <a:solidFill>
                  <a:schemeClr val="tx1"/>
                </a:solidFill>
              </a:rPr>
              <a:t> se hojí poměrně dobře- úplné zhojení je podmíněno dostatečnou </a:t>
            </a:r>
            <a:r>
              <a:rPr lang="cs-CZ" sz="1900" dirty="0" err="1" smtClean="0">
                <a:solidFill>
                  <a:schemeClr val="tx1"/>
                </a:solidFill>
              </a:rPr>
              <a:t>remineralizací</a:t>
            </a:r>
            <a:r>
              <a:rPr lang="cs-CZ" sz="1900" dirty="0" smtClean="0">
                <a:solidFill>
                  <a:schemeClr val="tx1"/>
                </a:solidFill>
                <a:latin typeface="Calibri"/>
                <a:cs typeface="Calibri"/>
              </a:rPr>
              <a:t>→ u masivnějších kostí je zdlouhavé</a:t>
            </a:r>
            <a:br>
              <a:rPr lang="cs-CZ" sz="1900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cs-CZ" sz="1900" b="1" dirty="0" smtClean="0">
                <a:solidFill>
                  <a:schemeClr val="tx1"/>
                </a:solidFill>
                <a:latin typeface="Calibri"/>
                <a:cs typeface="Calibri"/>
              </a:rPr>
              <a:t>Sval-</a:t>
            </a:r>
            <a:r>
              <a:rPr lang="cs-CZ" sz="1900" dirty="0" smtClean="0">
                <a:solidFill>
                  <a:schemeClr val="tx1"/>
                </a:solidFill>
                <a:latin typeface="Calibri"/>
                <a:cs typeface="Calibri"/>
              </a:rPr>
              <a:t> natržený, přetržený sval se hojí pomocí vazivové jizvy, sval v postiženém místě je nefunkční</a:t>
            </a:r>
            <a:br>
              <a:rPr lang="cs-CZ" sz="1900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cs-CZ" sz="1900" b="1" dirty="0" smtClean="0">
                <a:solidFill>
                  <a:schemeClr val="tx1"/>
                </a:solidFill>
                <a:latin typeface="Calibri"/>
                <a:cs typeface="Calibri"/>
              </a:rPr>
              <a:t>Nervová tkáň</a:t>
            </a:r>
            <a:r>
              <a:rPr lang="cs-CZ" sz="1900" dirty="0" smtClean="0">
                <a:solidFill>
                  <a:schemeClr val="tx1"/>
                </a:solidFill>
                <a:latin typeface="Calibri"/>
                <a:cs typeface="Calibri"/>
              </a:rPr>
              <a:t>-  neurony nemají možnost dělit se</a:t>
            </a:r>
            <a:r>
              <a:rPr lang="cs-CZ" sz="1900" dirty="0">
                <a:solidFill>
                  <a:schemeClr val="tx1"/>
                </a:solidFill>
                <a:latin typeface="Calibri"/>
                <a:cs typeface="Calibri"/>
              </a:rPr>
              <a:t> → </a:t>
            </a:r>
            <a:r>
              <a:rPr lang="cs-CZ" sz="1900" dirty="0" smtClean="0">
                <a:solidFill>
                  <a:schemeClr val="tx1"/>
                </a:solidFill>
                <a:latin typeface="Calibri"/>
                <a:cs typeface="Calibri"/>
              </a:rPr>
              <a:t>poškozený neuron se rozpadá a je nefunkční, nervové výběžky mají omezenou regenerační schopnost</a:t>
            </a:r>
            <a:r>
              <a:rPr lang="cs-CZ" sz="1900" dirty="0">
                <a:solidFill>
                  <a:schemeClr val="tx1"/>
                </a:solidFill>
                <a:latin typeface="Calibri"/>
                <a:cs typeface="Calibri"/>
              </a:rPr>
              <a:t> → </a:t>
            </a:r>
            <a:r>
              <a:rPr lang="cs-CZ" sz="1900" dirty="0" smtClean="0">
                <a:solidFill>
                  <a:schemeClr val="tx1"/>
                </a:solidFill>
                <a:latin typeface="Calibri"/>
                <a:cs typeface="Calibri"/>
              </a:rPr>
              <a:t>mohou dorůstat, je- </a:t>
            </a:r>
            <a:r>
              <a:rPr lang="cs-CZ" sz="1900" dirty="0" err="1" smtClean="0">
                <a:solidFill>
                  <a:schemeClr val="tx1"/>
                </a:solidFill>
                <a:latin typeface="Calibri"/>
                <a:cs typeface="Calibri"/>
              </a:rPr>
              <a:t>li</a:t>
            </a:r>
            <a:r>
              <a:rPr lang="cs-CZ" sz="1900" dirty="0" smtClean="0">
                <a:solidFill>
                  <a:schemeClr val="tx1"/>
                </a:solidFill>
                <a:latin typeface="Calibri"/>
                <a:cs typeface="Calibri"/>
              </a:rPr>
              <a:t> nepoškozena myelinová pochva- viz obr. str. 8</a:t>
            </a:r>
            <a:endParaRPr lang="cs-CZ" sz="1900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3528" y="404665"/>
            <a:ext cx="8496944" cy="720080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chemeClr val="tx1"/>
                </a:solidFill>
              </a:rPr>
              <a:t>Regenerační schopnosti tkání</a:t>
            </a:r>
            <a:endParaRPr lang="cs-CZ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78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158</TotalTime>
  <Words>600</Words>
  <Application>Microsoft Office PowerPoint</Application>
  <PresentationFormat>Předvádění na obrazovce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Vlnění</vt:lpstr>
      <vt:lpstr>Tkáně lidského těla</vt:lpstr>
      <vt:lpstr>Výstelky (epitely)</vt:lpstr>
      <vt:lpstr>Výstelky (epitely)- příklady</vt:lpstr>
      <vt:lpstr>Pojiva</vt:lpstr>
      <vt:lpstr>Chrupavka</vt:lpstr>
      <vt:lpstr>Kost</vt:lpstr>
      <vt:lpstr>Svalová tkáň</vt:lpstr>
      <vt:lpstr>Nervová tkáň</vt:lpstr>
      <vt:lpstr>Regenerace tkání je zajištěna pomocí  dělení buněk a jejich diferenciace. Regenerační schopnost závisí  na cévním zásobení tkáně a schopnosti buněk se dělit.  Epitely- hojí se velmi dobře, výjimkou je smyslový epitel, který nikdy plně neobnoví původní funkci Pojiva: - vazivo se hojí dobře- pomocí vazivové jizvy - chrupavka- nemá cévní zásobení, u kloubní chrupavky jsou regenerační látky dodávány pouze z hyalinní tekutiny (kloubní maz)- velice špatná regenerace - kost- se hojí poměrně dobře- úplné zhojení je podmíněno dostatečnou remineralizací→ u masivnějších kostí je zdlouhavé Sval- natržený, přetržený sval se hojí pomocí vazivové jizvy, sval v postiženém místě je nefunkční Nervová tkáň-  neurony nemají možnost dělit se → poškozený neuron se rozpadá a je nefunkční, nervové výběžky mají omezenou regenerační schopnost → mohou dorůstat, je- li nepoškozena myelinová pochva- viz obr. str. 8</vt:lpstr>
      <vt:lpstr>Prezentace aplikace PowerPoint</vt:lpstr>
    </vt:vector>
  </TitlesOfParts>
  <Company>SaPSŠ Plzeň,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Tkáně lidského těla</dc:title>
  <dc:creator>Šlechta Marek</dc:creator>
  <cp:lastModifiedBy>Šlechta Marek</cp:lastModifiedBy>
  <cp:revision>16</cp:revision>
  <dcterms:created xsi:type="dcterms:W3CDTF">2014-01-04T10:21:43Z</dcterms:created>
  <dcterms:modified xsi:type="dcterms:W3CDTF">2014-01-05T10:25:48Z</dcterms:modified>
</cp:coreProperties>
</file>