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775333-A838-4B11-9B65-7A29EF774787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B464DE-09A6-4F55-8642-BFBDE215653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060432" cy="7486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Centrální nervová soustava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07" y="1052736"/>
            <a:ext cx="3744416" cy="24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1407862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Centrální nervová soustava (CNS) je hlavním řídícím centrem organismu.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b="1" dirty="0" smtClean="0"/>
              <a:t>Skládá se z: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mozku</a:t>
            </a:r>
            <a:r>
              <a:rPr lang="cs-CZ" dirty="0" smtClean="0"/>
              <a:t> (mozkový kmen, mozeček, střední mozek, koncový mozek) 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ze hřbetní míchy</a:t>
            </a:r>
          </a:p>
          <a:p>
            <a:endParaRPr lang="cs-CZ" b="1" dirty="0" smtClean="0"/>
          </a:p>
          <a:p>
            <a:r>
              <a:rPr lang="cs-CZ" dirty="0" smtClean="0"/>
              <a:t>Člověk  má </a:t>
            </a:r>
            <a:r>
              <a:rPr lang="cs-CZ" b="1" dirty="0" smtClean="0"/>
              <a:t>trubicovou nervovou soustavu</a:t>
            </a:r>
            <a:r>
              <a:rPr lang="cs-CZ" dirty="0" smtClean="0"/>
              <a:t>- </a:t>
            </a:r>
            <a:r>
              <a:rPr lang="cs-CZ" b="1" dirty="0" smtClean="0"/>
              <a:t>mícha i mozek mají uvnitř centrální dutinu </a:t>
            </a:r>
            <a:r>
              <a:rPr lang="cs-CZ" b="1" dirty="0" err="1" smtClean="0"/>
              <a:t>vyplěnou</a:t>
            </a:r>
            <a:r>
              <a:rPr lang="cs-CZ" b="1" dirty="0" smtClean="0"/>
              <a:t> </a:t>
            </a:r>
            <a:r>
              <a:rPr lang="cs-CZ" b="1" dirty="0" err="1" smtClean="0"/>
              <a:t>mokomíšním</a:t>
            </a:r>
            <a:r>
              <a:rPr lang="cs-CZ" b="1" dirty="0" smtClean="0"/>
              <a:t> mokem.</a:t>
            </a:r>
          </a:p>
          <a:p>
            <a:endParaRPr lang="cs-CZ" b="1" dirty="0" smtClean="0"/>
          </a:p>
          <a:p>
            <a:r>
              <a:rPr lang="cs-CZ" b="1" dirty="0" smtClean="0"/>
              <a:t>Mícha je vývojově nejstarším oddílem CNS, nejmladší je koncový mozek.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06" y="3505921"/>
            <a:ext cx="4196701" cy="334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37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1628800"/>
            <a:ext cx="4087688" cy="4641371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Mícha</a:t>
            </a:r>
            <a:r>
              <a:rPr lang="cs-CZ" dirty="0">
                <a:solidFill>
                  <a:schemeClr val="tx1"/>
                </a:solidFill>
              </a:rPr>
              <a:t>: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provazcovitý útvar o délce do 50cm umístěný v páteřním kanálku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Uprostřed je dutina s mozkomíšním mokem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Uvnitř je šedá hmota míšní</a:t>
            </a:r>
            <a:r>
              <a:rPr lang="cs-CZ" dirty="0" smtClean="0">
                <a:solidFill>
                  <a:schemeClr val="tx1"/>
                </a:solidFill>
              </a:rPr>
              <a:t>-  tvořená těly neuronů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Na povrchu bílá hmota</a:t>
            </a:r>
            <a:r>
              <a:rPr lang="cs-CZ" dirty="0" smtClean="0">
                <a:solidFill>
                  <a:schemeClr val="tx1"/>
                </a:solidFill>
              </a:rPr>
              <a:t>- tvořená nervovými vlákny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Na povrchu bílé hmoty jsou tři ochranné obaly (tvrdá plena, </a:t>
            </a:r>
            <a:r>
              <a:rPr lang="cs-CZ" dirty="0" err="1" smtClean="0">
                <a:solidFill>
                  <a:schemeClr val="tx1"/>
                </a:solidFill>
              </a:rPr>
              <a:t>pavoučnice</a:t>
            </a:r>
            <a:r>
              <a:rPr lang="cs-CZ" dirty="0" smtClean="0">
                <a:solidFill>
                  <a:schemeClr val="tx1"/>
                </a:solidFill>
              </a:rPr>
              <a:t>, omozečnice)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Z míchy vystupují </a:t>
            </a:r>
            <a:r>
              <a:rPr lang="cs-CZ" b="1" dirty="0" smtClean="0">
                <a:solidFill>
                  <a:schemeClr val="tx1"/>
                </a:solidFill>
              </a:rPr>
              <a:t>nervové kořeny </a:t>
            </a:r>
            <a:r>
              <a:rPr lang="cs-CZ" dirty="0" smtClean="0">
                <a:solidFill>
                  <a:schemeClr val="tx1"/>
                </a:solidFill>
              </a:rPr>
              <a:t>(přední a zadní kořen)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792088"/>
          </a:xfrm>
        </p:spPr>
        <p:txBody>
          <a:bodyPr/>
          <a:lstStyle/>
          <a:p>
            <a:pPr algn="ctr"/>
            <a:r>
              <a:rPr lang="cs-CZ" sz="4000" b="1" dirty="0" smtClean="0"/>
              <a:t>Mícha</a:t>
            </a:r>
            <a:endParaRPr lang="cs-CZ" sz="4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15349"/>
            <a:ext cx="4472362" cy="445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4067944" y="2780928"/>
            <a:ext cx="2088232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48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871664" cy="4896544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Mícha má 2 základní funkce: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1/ Převodní funkce</a:t>
            </a:r>
            <a:r>
              <a:rPr lang="cs-CZ" dirty="0" smtClean="0">
                <a:solidFill>
                  <a:schemeClr val="tx1"/>
                </a:solidFill>
              </a:rPr>
              <a:t>- míchou prochází nervové dráhy- vzestupné z čidel do mozku a sestupné- z mozku do výkonných orgánů (např. svaly)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2/ Ústředí míšních reflexů</a:t>
            </a:r>
            <a:r>
              <a:rPr lang="cs-CZ" dirty="0" smtClean="0">
                <a:solidFill>
                  <a:schemeClr val="tx1"/>
                </a:solidFill>
              </a:rPr>
              <a:t>- např. obranných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Co je to reflex?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Je to nejjednodušší odpověď nervové soustavy na podráždění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- skládá se z </a:t>
            </a:r>
            <a:r>
              <a:rPr lang="cs-CZ" b="1" dirty="0" smtClean="0">
                <a:solidFill>
                  <a:schemeClr val="tx1"/>
                </a:solidFill>
              </a:rPr>
              <a:t>receptoru </a:t>
            </a:r>
            <a:r>
              <a:rPr lang="cs-CZ" dirty="0" smtClean="0">
                <a:solidFill>
                  <a:schemeClr val="tx1"/>
                </a:solidFill>
              </a:rPr>
              <a:t>(např. čidlo teploty v pokožce)+ </a:t>
            </a:r>
            <a:r>
              <a:rPr lang="cs-CZ" b="1" dirty="0" smtClean="0">
                <a:solidFill>
                  <a:schemeClr val="tx1"/>
                </a:solidFill>
              </a:rPr>
              <a:t>dostředivého nervu</a:t>
            </a:r>
            <a:r>
              <a:rPr lang="cs-CZ" dirty="0" smtClean="0">
                <a:solidFill>
                  <a:schemeClr val="tx1"/>
                </a:solidFill>
              </a:rPr>
              <a:t>+ </a:t>
            </a:r>
            <a:r>
              <a:rPr lang="cs-CZ" b="1" dirty="0" smtClean="0">
                <a:solidFill>
                  <a:schemeClr val="tx1"/>
                </a:solidFill>
              </a:rPr>
              <a:t>interneuronu</a:t>
            </a:r>
            <a:r>
              <a:rPr lang="cs-CZ" dirty="0" smtClean="0">
                <a:solidFill>
                  <a:schemeClr val="tx1"/>
                </a:solidFill>
              </a:rPr>
              <a:t> ( v šedé hmotě míšní)+ </a:t>
            </a:r>
            <a:r>
              <a:rPr lang="cs-CZ" b="1" dirty="0" smtClean="0">
                <a:solidFill>
                  <a:schemeClr val="tx1"/>
                </a:solidFill>
              </a:rPr>
              <a:t>odstředivého nervu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b="1" dirty="0" smtClean="0">
                <a:solidFill>
                  <a:schemeClr val="tx1"/>
                </a:solidFill>
              </a:rPr>
              <a:t>efektoru</a:t>
            </a:r>
            <a:r>
              <a:rPr lang="cs-CZ" dirty="0" smtClean="0">
                <a:solidFill>
                  <a:schemeClr val="tx1"/>
                </a:solidFill>
              </a:rPr>
              <a:t> (sval)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88832" cy="792088"/>
          </a:xfrm>
        </p:spPr>
        <p:txBody>
          <a:bodyPr/>
          <a:lstStyle/>
          <a:p>
            <a:pPr algn="ctr"/>
            <a:r>
              <a:rPr lang="cs-CZ" sz="4000" b="1" dirty="0" smtClean="0"/>
              <a:t>Funkce míchy</a:t>
            </a:r>
            <a:endParaRPr lang="cs-CZ" sz="4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33" y="1124744"/>
            <a:ext cx="4746104" cy="428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72000" y="5405835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podráždění nervu (napínáček) jde informace o podráždění do míchy, kde je podráždění vyhodnoceno a odstředivým nervem je vyslán svalu signál ke kontrakci , která přeruší bolestivé dráždění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66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943672" cy="532859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Reflexy dělíme na nepodmíněné (vrozené) a podmíněné (naučené).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Nepodmíněný reflex: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Zornicový reflex</a:t>
            </a:r>
            <a:r>
              <a:rPr lang="cs-CZ" dirty="0" smtClean="0">
                <a:solidFill>
                  <a:schemeClr val="tx1"/>
                </a:solidFill>
              </a:rPr>
              <a:t>- zornice se při dopadu prudkého světla prudce stáhne- tím je oko chráněno proti poškození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Patelární reflex</a:t>
            </a:r>
            <a:r>
              <a:rPr lang="cs-CZ" dirty="0" smtClean="0">
                <a:solidFill>
                  <a:schemeClr val="tx1"/>
                </a:solidFill>
              </a:rPr>
              <a:t>- při podráždění </a:t>
            </a:r>
            <a:r>
              <a:rPr lang="cs-CZ" dirty="0" err="1" smtClean="0">
                <a:solidFill>
                  <a:schemeClr val="tx1"/>
                </a:solidFill>
              </a:rPr>
              <a:t>češkového</a:t>
            </a:r>
            <a:r>
              <a:rPr lang="cs-CZ" dirty="0" smtClean="0">
                <a:solidFill>
                  <a:schemeClr val="tx1"/>
                </a:solidFill>
              </a:rPr>
              <a:t> vazu pod kolenem dojde ke kontrakci kvadricepsu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Dále například </a:t>
            </a:r>
            <a:r>
              <a:rPr lang="cs-CZ" b="1" dirty="0" smtClean="0">
                <a:solidFill>
                  <a:schemeClr val="tx1"/>
                </a:solidFill>
              </a:rPr>
              <a:t>mikční reflex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Podmíněný reflex: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Viz I. P. Pavlov a tzv. Pavlovův reflex- </a:t>
            </a:r>
            <a:r>
              <a:rPr lang="cs-CZ" dirty="0" smtClean="0">
                <a:solidFill>
                  <a:schemeClr val="tx1"/>
                </a:solidFill>
              </a:rPr>
              <a:t>před podáváním žrádla psům vždy zvonil na zvonek. Po nějaké době stačilo, aby se zazvonilo a psi začali slintat, aniž by jim bylo podáno žrádlo.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792088"/>
          </a:xfrm>
        </p:spPr>
        <p:txBody>
          <a:bodyPr/>
          <a:lstStyle/>
          <a:p>
            <a:pPr algn="ctr"/>
            <a:r>
              <a:rPr lang="cs-CZ" sz="4000" b="1" dirty="0" smtClean="0"/>
              <a:t>Reflexy podmíněné a nepodmíněné</a:t>
            </a:r>
            <a:endParaRPr lang="cs-CZ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1944216" cy="16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3851920" y="2204864"/>
            <a:ext cx="129614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851920" y="3831282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1676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3275856" y="4665613"/>
            <a:ext cx="40324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90" y="5308298"/>
            <a:ext cx="4042023" cy="13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92" y="5356834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27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/>
                </a:solidFill>
              </a:rPr>
              <a:t>Použité zdroje: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Eduard Kočárek, Biologie člověka, </a:t>
            </a:r>
            <a:r>
              <a:rPr lang="cs-CZ" sz="2000" dirty="0" err="1">
                <a:solidFill>
                  <a:schemeClr val="tx1"/>
                </a:solidFill>
              </a:rPr>
              <a:t>Scientia</a:t>
            </a:r>
            <a:r>
              <a:rPr lang="cs-CZ" sz="2000" dirty="0">
                <a:solidFill>
                  <a:schemeClr val="tx1"/>
                </a:solidFill>
              </a:rPr>
              <a:t> 2010, ISBN 978- 80- 86960- 47- 0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search.creativecommons.org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27974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</TotalTime>
  <Words>337</Words>
  <Application>Microsoft Office PowerPoint</Application>
  <PresentationFormat>Předvádění na obrazovce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Vlnění</vt:lpstr>
      <vt:lpstr>Centrální nervová soustava</vt:lpstr>
      <vt:lpstr>Mícha</vt:lpstr>
      <vt:lpstr>Funkce míchy</vt:lpstr>
      <vt:lpstr>Reflexy podmíněné a nepodmíněné</vt:lpstr>
      <vt:lpstr>Použité zdroje: Eduard Kočárek, Biologie člověka, Scientia 2010, ISBN 978- 80- 86960- 47- 0 search.creativecommons.org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Centrální nervová soustava</dc:title>
  <dc:creator>Šlechta Marek</dc:creator>
  <cp:lastModifiedBy>Šlechta Marek</cp:lastModifiedBy>
  <cp:revision>7</cp:revision>
  <dcterms:created xsi:type="dcterms:W3CDTF">2014-03-04T12:47:52Z</dcterms:created>
  <dcterms:modified xsi:type="dcterms:W3CDTF">2014-03-04T14:57:08Z</dcterms:modified>
</cp:coreProperties>
</file>