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53F0BDA-D1AC-41AE-A0C3-A456A75F83E6}" type="datetimeFigureOut">
              <a:rPr lang="cs-CZ" smtClean="0"/>
              <a:t>10. 10. 2018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5406F91-E923-4828-B03B-8C65DD35AB3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260649"/>
            <a:ext cx="8784976" cy="720080"/>
          </a:xfrm>
        </p:spPr>
        <p:txBody>
          <a:bodyPr/>
          <a:lstStyle/>
          <a:p>
            <a:r>
              <a:rPr lang="cs-CZ" b="1" dirty="0" smtClean="0"/>
              <a:t>Fyziologie trávicí soustavy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980728"/>
            <a:ext cx="8640960" cy="5760640"/>
          </a:xfrm>
        </p:spPr>
        <p:txBody>
          <a:bodyPr/>
          <a:lstStyle/>
          <a:p>
            <a:r>
              <a:rPr lang="cs-CZ" b="1" u="sng" dirty="0" smtClean="0">
                <a:solidFill>
                  <a:schemeClr val="tx1"/>
                </a:solidFill>
              </a:rPr>
              <a:t>Metabolismus</a:t>
            </a:r>
            <a:r>
              <a:rPr lang="cs-CZ" dirty="0" smtClean="0">
                <a:solidFill>
                  <a:schemeClr val="tx1"/>
                </a:solidFill>
              </a:rPr>
              <a:t>- Proces </a:t>
            </a:r>
            <a:r>
              <a:rPr lang="cs-CZ" dirty="0">
                <a:solidFill>
                  <a:schemeClr val="tx1"/>
                </a:solidFill>
              </a:rPr>
              <a:t>výměny látek a energie </a:t>
            </a:r>
            <a:endParaRPr lang="cs-CZ" dirty="0" smtClean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000" dirty="0" smtClean="0"/>
              <a:t>základní </a:t>
            </a:r>
            <a:r>
              <a:rPr lang="cs-CZ" sz="2000" dirty="0"/>
              <a:t>podmínka  pro zachování existence </a:t>
            </a:r>
            <a:r>
              <a:rPr lang="cs-CZ" sz="2000" dirty="0" smtClean="0"/>
              <a:t>organismu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přeměna </a:t>
            </a:r>
            <a:r>
              <a:rPr lang="cs-CZ" sz="2000" dirty="0"/>
              <a:t>živin po trávení a vstřebávání v </a:t>
            </a:r>
            <a:r>
              <a:rPr lang="cs-CZ" sz="2000" dirty="0" smtClean="0"/>
              <a:t>organismu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z </a:t>
            </a:r>
            <a:r>
              <a:rPr lang="cs-CZ" sz="2000" dirty="0"/>
              <a:t>chemické energie živin vzniká energie biologická </a:t>
            </a:r>
            <a:r>
              <a:rPr lang="cs-CZ" sz="2000" dirty="0" smtClean="0"/>
              <a:t>využitelná</a:t>
            </a:r>
          </a:p>
          <a:p>
            <a:r>
              <a:rPr lang="cs-CZ" dirty="0"/>
              <a:t> </a:t>
            </a:r>
            <a:r>
              <a:rPr lang="cs-CZ" sz="2000" dirty="0" smtClean="0"/>
              <a:t>  v</a:t>
            </a:r>
            <a:r>
              <a:rPr lang="cs-CZ" sz="2000" dirty="0"/>
              <a:t> </a:t>
            </a:r>
            <a:r>
              <a:rPr lang="cs-CZ" sz="2000" dirty="0" smtClean="0"/>
              <a:t>organismu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na </a:t>
            </a:r>
            <a:r>
              <a:rPr lang="cs-CZ" sz="2000" dirty="0"/>
              <a:t>metabolismu se podílí kromě soustavy trávicí také </a:t>
            </a:r>
            <a:r>
              <a:rPr lang="cs-CZ" sz="2000" dirty="0" smtClean="0"/>
              <a:t>soustava</a:t>
            </a:r>
          </a:p>
          <a:p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sz="2000" dirty="0" smtClean="0"/>
              <a:t> </a:t>
            </a:r>
            <a:r>
              <a:rPr lang="cs-CZ" sz="2000" dirty="0"/>
              <a:t>cévní, dýchací a močová. </a:t>
            </a:r>
          </a:p>
          <a:p>
            <a:r>
              <a:rPr lang="cs-CZ" b="1" u="sng" dirty="0" smtClean="0"/>
              <a:t>metabolické </a:t>
            </a:r>
            <a:r>
              <a:rPr lang="cs-CZ" b="1" u="sng" dirty="0"/>
              <a:t>pochody</a:t>
            </a:r>
            <a:r>
              <a:rPr lang="cs-CZ" b="1" dirty="0"/>
              <a:t>:</a:t>
            </a:r>
          </a:p>
          <a:p>
            <a:pPr lvl="1"/>
            <a:r>
              <a:rPr lang="cs-CZ" sz="2000" b="1" dirty="0">
                <a:solidFill>
                  <a:srgbClr val="FF0000"/>
                </a:solidFill>
              </a:rPr>
              <a:t>ANABOLICKÉ</a:t>
            </a:r>
            <a:r>
              <a:rPr lang="cs-CZ" sz="2000" dirty="0"/>
              <a:t>  -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biosyntéza - vznik nových látek (stavba tkání, skladování energie) </a:t>
            </a:r>
            <a:endParaRPr lang="cs-CZ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r>
              <a:rPr lang="cs-CZ" sz="2000" b="1" dirty="0" smtClean="0">
                <a:solidFill>
                  <a:srgbClr val="FF0000"/>
                </a:solidFill>
              </a:rPr>
              <a:t>KATABOLICKÉ</a:t>
            </a:r>
            <a:r>
              <a:rPr lang="cs-CZ" sz="2000" dirty="0" smtClean="0">
                <a:solidFill>
                  <a:schemeClr val="tx2"/>
                </a:solidFill>
              </a:rPr>
              <a:t> </a:t>
            </a:r>
            <a:r>
              <a:rPr lang="cs-CZ" sz="2000" dirty="0"/>
              <a:t>–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rozkladné, oxidativní procesy, které uvolňují ze sloučenin energii</a:t>
            </a:r>
            <a:endParaRPr lang="cs-CZ" sz="2000" u="sng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8574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188641"/>
            <a:ext cx="8784976" cy="936104"/>
          </a:xfrm>
        </p:spPr>
        <p:txBody>
          <a:bodyPr/>
          <a:lstStyle/>
          <a:p>
            <a:pPr algn="ctr"/>
            <a:r>
              <a:rPr lang="cs-CZ" b="1" dirty="0" smtClean="0"/>
              <a:t>Metabolismus živin- cukry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 lnSpcReduction="10000"/>
          </a:bodyPr>
          <a:lstStyle/>
          <a:p>
            <a:r>
              <a:rPr lang="cs-CZ" b="1" u="sng" dirty="0" smtClean="0"/>
              <a:t>Cukry (sacharidy=glycidy=uhlovodany):</a:t>
            </a:r>
          </a:p>
          <a:p>
            <a:pPr marL="342900" indent="-342900">
              <a:buFontTx/>
              <a:buChar char="-"/>
            </a:pPr>
            <a:r>
              <a:rPr lang="cs-CZ" dirty="0" smtClean="0"/>
              <a:t>V potravě přijímáme cukry od nejjednodušších- </a:t>
            </a:r>
            <a:r>
              <a:rPr lang="cs-CZ" dirty="0" err="1" smtClean="0"/>
              <a:t>glukoza</a:t>
            </a:r>
            <a:r>
              <a:rPr lang="cs-CZ" dirty="0" smtClean="0"/>
              <a:t>, </a:t>
            </a:r>
            <a:r>
              <a:rPr lang="cs-CZ" dirty="0" err="1" smtClean="0"/>
              <a:t>fruktoza</a:t>
            </a:r>
            <a:r>
              <a:rPr lang="cs-CZ" dirty="0" smtClean="0"/>
              <a:t>, přes složitější- </a:t>
            </a:r>
            <a:r>
              <a:rPr lang="cs-CZ" dirty="0" err="1" smtClean="0"/>
              <a:t>laktoza</a:t>
            </a:r>
            <a:r>
              <a:rPr lang="cs-CZ" dirty="0" smtClean="0"/>
              <a:t>, </a:t>
            </a:r>
            <a:r>
              <a:rPr lang="cs-CZ" dirty="0" err="1" smtClean="0"/>
              <a:t>sacharoza</a:t>
            </a:r>
            <a:r>
              <a:rPr lang="cs-CZ" dirty="0" smtClean="0"/>
              <a:t>, </a:t>
            </a:r>
            <a:r>
              <a:rPr lang="cs-CZ" dirty="0" err="1" smtClean="0"/>
              <a:t>maltoza</a:t>
            </a:r>
            <a:r>
              <a:rPr lang="cs-CZ" dirty="0" smtClean="0"/>
              <a:t> až po cukry složité- škroby</a:t>
            </a:r>
          </a:p>
          <a:p>
            <a:pPr marL="342900" indent="-342900">
              <a:buFontTx/>
              <a:buChar char="-"/>
            </a:pPr>
            <a:r>
              <a:rPr lang="cs-CZ" dirty="0" smtClean="0"/>
              <a:t>Cukry jsou během trávení rozštěpeny na jednoduchou </a:t>
            </a:r>
            <a:r>
              <a:rPr lang="cs-CZ" dirty="0" err="1" smtClean="0"/>
              <a:t>glukozu,ta</a:t>
            </a:r>
            <a:r>
              <a:rPr lang="cs-CZ" dirty="0" smtClean="0"/>
              <a:t> se vstřebá v tenkém střevě a je odvedena vrátnicovou tepnou do jater, kde je přeměněna na složitý glykogen, ten je postupně opět ve formě </a:t>
            </a:r>
            <a:r>
              <a:rPr lang="cs-CZ" dirty="0" err="1" smtClean="0"/>
              <a:t>glukozy</a:t>
            </a:r>
            <a:r>
              <a:rPr lang="cs-CZ" dirty="0" smtClean="0"/>
              <a:t>, na základě údajů z </a:t>
            </a:r>
            <a:r>
              <a:rPr lang="cs-CZ" dirty="0" err="1" smtClean="0"/>
              <a:t>glukoreceptorů</a:t>
            </a:r>
            <a:r>
              <a:rPr lang="cs-CZ" dirty="0" smtClean="0"/>
              <a:t> v </a:t>
            </a:r>
            <a:r>
              <a:rPr lang="cs-CZ" dirty="0" err="1" smtClean="0"/>
              <a:t>hypothalamu</a:t>
            </a:r>
            <a:r>
              <a:rPr lang="cs-CZ" dirty="0" smtClean="0"/>
              <a:t>, uvolňován do krve a odveden do tkání</a:t>
            </a:r>
          </a:p>
          <a:p>
            <a:pPr marL="342900" indent="-342900">
              <a:buFontTx/>
              <a:buChar char="-"/>
            </a:pPr>
            <a:r>
              <a:rPr lang="cs-CZ" dirty="0" smtClean="0"/>
              <a:t>Stálá hladina krevního cukru-glykémie, je jednou z podmínek homeostázy- je řízena </a:t>
            </a:r>
            <a:r>
              <a:rPr lang="cs-CZ" b="1" dirty="0" smtClean="0"/>
              <a:t>hormonálně</a:t>
            </a:r>
            <a:r>
              <a:rPr lang="cs-CZ" dirty="0" smtClean="0"/>
              <a:t> :</a:t>
            </a:r>
          </a:p>
          <a:p>
            <a:pPr marL="342900" indent="-342900">
              <a:buFontTx/>
              <a:buChar char="-"/>
            </a:pPr>
            <a:r>
              <a:rPr lang="cs-CZ" b="1" dirty="0" smtClean="0"/>
              <a:t>Hormony slinivky-</a:t>
            </a:r>
            <a:r>
              <a:rPr lang="cs-CZ" b="1" dirty="0" smtClean="0">
                <a:solidFill>
                  <a:srgbClr val="FFFF00"/>
                </a:solidFill>
              </a:rPr>
              <a:t>inzulin</a:t>
            </a:r>
            <a:r>
              <a:rPr lang="cs-CZ" dirty="0" smtClean="0"/>
              <a:t> pumpuje </a:t>
            </a:r>
            <a:r>
              <a:rPr lang="cs-CZ" dirty="0" err="1" smtClean="0"/>
              <a:t>glukozu</a:t>
            </a:r>
            <a:r>
              <a:rPr lang="cs-CZ" dirty="0" smtClean="0"/>
              <a:t> do buněk, </a:t>
            </a:r>
            <a:r>
              <a:rPr lang="cs-CZ" b="1" dirty="0" err="1" smtClean="0">
                <a:solidFill>
                  <a:srgbClr val="FFFF00"/>
                </a:solidFill>
              </a:rPr>
              <a:t>glukagon</a:t>
            </a:r>
            <a:r>
              <a:rPr lang="cs-CZ" dirty="0" smtClean="0"/>
              <a:t> působí opačně a glykemii srovnává</a:t>
            </a:r>
          </a:p>
          <a:p>
            <a:pPr marL="342900" indent="-342900">
              <a:buFontTx/>
              <a:buChar char="-"/>
            </a:pPr>
            <a:r>
              <a:rPr lang="cs-CZ" b="1" dirty="0"/>
              <a:t>G</a:t>
            </a:r>
            <a:r>
              <a:rPr lang="cs-CZ" b="1" dirty="0" smtClean="0"/>
              <a:t>lukokortikoidy</a:t>
            </a:r>
            <a:r>
              <a:rPr lang="cs-CZ" dirty="0" smtClean="0"/>
              <a:t>-(hormony kůry nadledvin)-např. </a:t>
            </a:r>
            <a:r>
              <a:rPr lang="cs-CZ" b="1" dirty="0" smtClean="0">
                <a:solidFill>
                  <a:srgbClr val="FFFF00"/>
                </a:solidFill>
              </a:rPr>
              <a:t>adrenalin</a:t>
            </a:r>
            <a:r>
              <a:rPr lang="cs-CZ" dirty="0" smtClean="0"/>
              <a:t>- ten stimuluje štěpení cukrů v případě zvýšené zátěže</a:t>
            </a:r>
          </a:p>
        </p:txBody>
      </p:sp>
    </p:spTree>
    <p:extLst>
      <p:ext uri="{BB962C8B-B14F-4D97-AF65-F5344CB8AC3E}">
        <p14:creationId xmlns:p14="http://schemas.microsoft.com/office/powerpoint/2010/main" val="183968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856984" cy="792088"/>
          </a:xfrm>
        </p:spPr>
        <p:txBody>
          <a:bodyPr/>
          <a:lstStyle/>
          <a:p>
            <a:r>
              <a:rPr lang="cs-CZ" b="1" dirty="0" smtClean="0"/>
              <a:t>Metabolismus živin- bílkoviny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8784976" cy="5184576"/>
          </a:xfrm>
        </p:spPr>
        <p:txBody>
          <a:bodyPr/>
          <a:lstStyle/>
          <a:p>
            <a:r>
              <a:rPr lang="cs-CZ" b="1" u="sng" dirty="0" smtClean="0"/>
              <a:t>Bílkoviny(proteiny )</a:t>
            </a:r>
            <a:r>
              <a:rPr lang="cs-CZ" b="1" dirty="0" smtClean="0"/>
              <a:t> </a:t>
            </a:r>
            <a:r>
              <a:rPr lang="cs-CZ" dirty="0" smtClean="0"/>
              <a:t>jsou složkami enzymů (tělesných katalyzátorů), základem některých hormonů, slouží k tvorbě protilátek, vystavují některé tělesné struktury- svalové bílkoviny, vlasový keratin, pojivový kolagen(kosti, vazivo)</a:t>
            </a:r>
          </a:p>
          <a:p>
            <a:r>
              <a:rPr lang="cs-CZ" dirty="0" smtClean="0"/>
              <a:t>Přijaté </a:t>
            </a:r>
            <a:r>
              <a:rPr lang="cs-CZ" b="1" dirty="0" smtClean="0"/>
              <a:t>bílkoviny se štěpí </a:t>
            </a:r>
            <a:r>
              <a:rPr lang="cs-CZ" dirty="0" smtClean="0"/>
              <a:t>v žaludku a tenkém střevě na </a:t>
            </a:r>
            <a:r>
              <a:rPr lang="cs-CZ" b="1" dirty="0" err="1" smtClean="0"/>
              <a:t>na</a:t>
            </a:r>
            <a:r>
              <a:rPr lang="cs-CZ" b="1" dirty="0" smtClean="0"/>
              <a:t> peptidy a </a:t>
            </a:r>
            <a:r>
              <a:rPr lang="cs-CZ" b="1" dirty="0" err="1" smtClean="0"/>
              <a:t>aminokyseliny</a:t>
            </a:r>
            <a:r>
              <a:rPr lang="cs-CZ" dirty="0" err="1" smtClean="0"/>
              <a:t>,ty</a:t>
            </a:r>
            <a:r>
              <a:rPr lang="cs-CZ" dirty="0" smtClean="0"/>
              <a:t>  jsou odvedeny vrátnicovou žílou do jater a ty je dávkují do krve, tak aby doputovaly do tkání, kde jsou z nich syntetizovány buněčné bílkoviny</a:t>
            </a:r>
          </a:p>
          <a:p>
            <a:r>
              <a:rPr lang="cs-CZ" dirty="0" smtClean="0"/>
              <a:t>Játra umí vyprodukovat jen některé aminokyseliny, tzv. </a:t>
            </a:r>
            <a:r>
              <a:rPr lang="cs-CZ" b="1" dirty="0" smtClean="0"/>
              <a:t>esenciáln</a:t>
            </a:r>
            <a:r>
              <a:rPr lang="cs-CZ" dirty="0" smtClean="0"/>
              <a:t>í ale ne, ty musíme přijmout v potravě</a:t>
            </a:r>
          </a:p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Při štěpení bílkovin (tzv. deaminace) v játrech vzniká NH3 (amoniak), který je toxický, ten je opět v játrech redukován na netoxickou močovinu , která je ledvinami odfiltrována do moči a vyloučena 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382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404665"/>
            <a:ext cx="8568952" cy="720080"/>
          </a:xfrm>
        </p:spPr>
        <p:txBody>
          <a:bodyPr/>
          <a:lstStyle/>
          <a:p>
            <a:r>
              <a:rPr lang="cs-CZ" b="1" dirty="0" smtClean="0"/>
              <a:t>Metabolismus živin- tuky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568952" cy="5544616"/>
          </a:xfrm>
        </p:spPr>
        <p:txBody>
          <a:bodyPr/>
          <a:lstStyle/>
          <a:p>
            <a:r>
              <a:rPr lang="cs-CZ" b="1" u="sng" dirty="0" smtClean="0"/>
              <a:t>Tuky (lipidy) </a:t>
            </a:r>
            <a:r>
              <a:rPr lang="cs-CZ" dirty="0" smtClean="0"/>
              <a:t>jsou dlouhodobým zdrojem energie, zásobárnou energie v podkoží, základem některých hormonů, vyztužují buněčnou stěnu, chrání neurony (myelin)…</a:t>
            </a:r>
          </a:p>
          <a:p>
            <a:r>
              <a:rPr lang="cs-CZ" dirty="0" smtClean="0"/>
              <a:t>V potravě přijímáme tuky ve formě  </a:t>
            </a:r>
            <a:r>
              <a:rPr lang="cs-CZ" b="1" dirty="0" err="1" smtClean="0"/>
              <a:t>triacylglycerolů</a:t>
            </a:r>
            <a:r>
              <a:rPr lang="cs-CZ" b="1" dirty="0"/>
              <a:t> </a:t>
            </a:r>
            <a:r>
              <a:rPr lang="cs-CZ" b="1" dirty="0" smtClean="0"/>
              <a:t>(</a:t>
            </a:r>
            <a:r>
              <a:rPr lang="cs-CZ" b="1" dirty="0" err="1" smtClean="0"/>
              <a:t>triglycidy</a:t>
            </a:r>
            <a:r>
              <a:rPr lang="cs-CZ" b="1" dirty="0" smtClean="0"/>
              <a:t>), fosfolipidů a cholesterolu.</a:t>
            </a:r>
            <a:r>
              <a:rPr lang="cs-CZ" dirty="0" smtClean="0"/>
              <a:t> Přeměna tuků probíhá v játrech.</a:t>
            </a:r>
          </a:p>
          <a:p>
            <a:r>
              <a:rPr lang="cs-CZ" b="1" dirty="0" smtClean="0"/>
              <a:t>a/</a:t>
            </a:r>
            <a:r>
              <a:rPr lang="cs-CZ" b="1" dirty="0" err="1" smtClean="0"/>
              <a:t>Triglycidy</a:t>
            </a:r>
            <a:r>
              <a:rPr lang="cs-CZ" dirty="0" smtClean="0"/>
              <a:t>- tvořeny glycerolem a mastnými kyselinami- až 95% tuků v krevní plazmě- v </a:t>
            </a:r>
            <a:r>
              <a:rPr lang="cs-CZ" dirty="0" smtClean="0"/>
              <a:t>e střevě jsou </a:t>
            </a:r>
            <a:r>
              <a:rPr lang="cs-CZ" dirty="0" smtClean="0"/>
              <a:t>vstřebány do lymfy a odvedeny do jater- zde se syntetizují na lipoproteiny a jsou uloženy do podkoží jako tělesný tuk zásobní- 1g=38 </a:t>
            </a:r>
            <a:r>
              <a:rPr lang="cs-CZ" dirty="0" err="1" smtClean="0"/>
              <a:t>kJ</a:t>
            </a:r>
            <a:r>
              <a:rPr lang="cs-CZ" dirty="0" smtClean="0"/>
              <a:t> energie</a:t>
            </a:r>
          </a:p>
          <a:p>
            <a:r>
              <a:rPr lang="cs-CZ" b="1" dirty="0" smtClean="0"/>
              <a:t>b/Fosfolipidy</a:t>
            </a:r>
            <a:r>
              <a:rPr lang="cs-CZ" dirty="0" smtClean="0"/>
              <a:t>- jsou zpevňující složkou buněčných membrán</a:t>
            </a:r>
          </a:p>
          <a:p>
            <a:r>
              <a:rPr lang="cs-CZ" b="1" dirty="0" smtClean="0"/>
              <a:t>c/ Cholesterol- </a:t>
            </a:r>
            <a:r>
              <a:rPr lang="cs-CZ" dirty="0" smtClean="0"/>
              <a:t>také složka </a:t>
            </a:r>
            <a:r>
              <a:rPr lang="cs-CZ" dirty="0" err="1" smtClean="0"/>
              <a:t>buň</a:t>
            </a:r>
            <a:r>
              <a:rPr lang="cs-CZ" dirty="0" smtClean="0"/>
              <a:t>. membrán, myelinové pochvy neuronu, základ pro tvorbu steroidních hormonů, vitamínu D a žlučových kyselin</a:t>
            </a:r>
          </a:p>
          <a:p>
            <a:r>
              <a:rPr lang="cs-CZ" dirty="0" smtClean="0"/>
              <a:t>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3549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75725"/>
            <a:ext cx="8352928" cy="737052"/>
          </a:xfrm>
        </p:spPr>
        <p:txBody>
          <a:bodyPr/>
          <a:lstStyle/>
          <a:p>
            <a:r>
              <a:rPr lang="cs-CZ" sz="2800" b="1" dirty="0" smtClean="0"/>
              <a:t>Energetický výdej v klidu a při zátěži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8424936" cy="51845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Energetický výdej má 3 složky:</a:t>
            </a:r>
          </a:p>
          <a:p>
            <a:pPr marL="0" indent="0">
              <a:buNone/>
            </a:pPr>
            <a:r>
              <a:rPr lang="cs-CZ" b="1" dirty="0" smtClean="0"/>
              <a:t>1/ Bazální metabolismus</a:t>
            </a:r>
            <a:r>
              <a:rPr lang="cs-CZ" dirty="0" smtClean="0"/>
              <a:t>- tvoří </a:t>
            </a:r>
            <a:r>
              <a:rPr lang="cs-CZ" b="1" dirty="0" smtClean="0"/>
              <a:t>60-70%</a:t>
            </a:r>
            <a:r>
              <a:rPr lang="cs-CZ" dirty="0" smtClean="0"/>
              <a:t>celkového </a:t>
            </a:r>
            <a:r>
              <a:rPr lang="cs-CZ" dirty="0" err="1" smtClean="0"/>
              <a:t>energ</a:t>
            </a:r>
            <a:r>
              <a:rPr lang="cs-CZ" dirty="0" smtClean="0"/>
              <a:t>. Výdaje</a:t>
            </a:r>
          </a:p>
          <a:p>
            <a:pPr>
              <a:buFontTx/>
              <a:buChar char="-"/>
            </a:pPr>
            <a:r>
              <a:rPr lang="cs-CZ" dirty="0" smtClean="0"/>
              <a:t>Slouží pro udržení organismu v chodu (růst, obnova buněk, činnost mozku, svalová práce…)</a:t>
            </a:r>
          </a:p>
          <a:p>
            <a:pPr>
              <a:buFontTx/>
              <a:buChar char="-"/>
            </a:pPr>
            <a:r>
              <a:rPr lang="cs-CZ" dirty="0" smtClean="0"/>
              <a:t>Záleží na tělesné výšce, váze, věku genetice, teplotě prostředí</a:t>
            </a:r>
          </a:p>
          <a:p>
            <a:pPr>
              <a:buFontTx/>
              <a:buChar char="-"/>
            </a:pPr>
            <a:r>
              <a:rPr lang="cs-CZ" dirty="0" smtClean="0"/>
              <a:t>S věkem klesá- 20 let 100%</a:t>
            </a:r>
            <a:r>
              <a:rPr lang="cs-CZ" b="1" dirty="0" smtClean="0"/>
              <a:t>/ </a:t>
            </a:r>
            <a:r>
              <a:rPr lang="cs-CZ" dirty="0" smtClean="0"/>
              <a:t>50 let=94%</a:t>
            </a:r>
            <a:r>
              <a:rPr lang="cs-CZ" b="1" dirty="0" smtClean="0"/>
              <a:t>/ </a:t>
            </a:r>
            <a:r>
              <a:rPr lang="cs-CZ" dirty="0" smtClean="0"/>
              <a:t>70 let 69%</a:t>
            </a:r>
          </a:p>
          <a:p>
            <a:pPr marL="0" indent="0">
              <a:buNone/>
            </a:pPr>
            <a:r>
              <a:rPr lang="cs-CZ" b="1" dirty="0" smtClean="0"/>
              <a:t>2/ Termický efekt potravy</a:t>
            </a:r>
            <a:r>
              <a:rPr lang="cs-CZ" dirty="0" smtClean="0"/>
              <a:t>- </a:t>
            </a:r>
            <a:r>
              <a:rPr lang="cs-CZ" b="1" dirty="0" smtClean="0"/>
              <a:t>10%</a:t>
            </a:r>
            <a:r>
              <a:rPr lang="cs-CZ" dirty="0" smtClean="0"/>
              <a:t>- je to energie potřebná pro strávení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přijaté potravy</a:t>
            </a:r>
          </a:p>
          <a:p>
            <a:pPr marL="0" indent="0">
              <a:buNone/>
            </a:pPr>
            <a:r>
              <a:rPr lang="cs-CZ" b="1" dirty="0" smtClean="0"/>
              <a:t>3/ Pracovní metabolismus</a:t>
            </a:r>
            <a:r>
              <a:rPr lang="cs-CZ" dirty="0" smtClean="0"/>
              <a:t>- podle pohybové aktivity 15-400% bazálního metabolismu- průměrně asi </a:t>
            </a:r>
            <a:r>
              <a:rPr lang="cs-CZ" b="1" dirty="0" smtClean="0"/>
              <a:t>30% </a:t>
            </a:r>
            <a:r>
              <a:rPr lang="cs-CZ" dirty="0" err="1" smtClean="0"/>
              <a:t>energ.výdeje</a:t>
            </a:r>
            <a:r>
              <a:rPr lang="cs-CZ" dirty="0" smtClean="0"/>
              <a:t>, sportovci asi 50%</a:t>
            </a:r>
          </a:p>
          <a:p>
            <a:pPr marL="0" indent="0">
              <a:buNone/>
            </a:pPr>
            <a:r>
              <a:rPr lang="cs-CZ" b="1" dirty="0" smtClean="0"/>
              <a:t>Při těžké práci- např. horská etapa Tour de France stoupá až 15%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3633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504" y="188641"/>
            <a:ext cx="8928992" cy="720080"/>
          </a:xfrm>
        </p:spPr>
        <p:txBody>
          <a:bodyPr/>
          <a:lstStyle/>
          <a:p>
            <a:r>
              <a:rPr lang="cs-CZ" sz="2400" b="1" dirty="0" smtClean="0"/>
              <a:t>Pracovní metabolismus podle druhu činnosti</a:t>
            </a:r>
            <a:endParaRPr lang="cs-CZ" sz="2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980728"/>
            <a:ext cx="8640960" cy="5544616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Např.horská</a:t>
            </a:r>
            <a:r>
              <a:rPr lang="cs-CZ" dirty="0" smtClean="0">
                <a:solidFill>
                  <a:srgbClr val="FF0000"/>
                </a:solidFill>
              </a:rPr>
              <a:t> etapa Tour de France připraví závodník y o 40 000 </a:t>
            </a:r>
            <a:r>
              <a:rPr lang="cs-CZ" dirty="0" err="1" smtClean="0">
                <a:solidFill>
                  <a:srgbClr val="FF0000"/>
                </a:solidFill>
              </a:rPr>
              <a:t>kJ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" y="974725"/>
            <a:ext cx="8272463" cy="491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6490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2171700"/>
            <a:ext cx="833437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5620321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Jaro</Template>
  <TotalTime>76</TotalTime>
  <Words>545</Words>
  <Application>Microsoft Office PowerPoint</Application>
  <PresentationFormat>Předvádění na obrazovce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Spring</vt:lpstr>
      <vt:lpstr>Fyziologie trávicí soustavy</vt:lpstr>
      <vt:lpstr>Metabolismus živin- cukry</vt:lpstr>
      <vt:lpstr>Metabolismus živin- bílkoviny</vt:lpstr>
      <vt:lpstr>Metabolismus živin- tuky</vt:lpstr>
      <vt:lpstr>Energetický výdej v klidu a při zátěži</vt:lpstr>
      <vt:lpstr>Pracovní metabolismus podle druhu činnosti</vt:lpstr>
      <vt:lpstr>Prezentace aplikace PowerPoint</vt:lpstr>
    </vt:vector>
  </TitlesOfParts>
  <Company>SaPSŠ Plzeň,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Fyziologie zažívacího systému</dc:title>
  <dc:creator>Šlechta Marek</dc:creator>
  <cp:lastModifiedBy>jjonak@sapss-plzen.cz</cp:lastModifiedBy>
  <cp:revision>12</cp:revision>
  <dcterms:created xsi:type="dcterms:W3CDTF">2013-02-15T09:26:17Z</dcterms:created>
  <dcterms:modified xsi:type="dcterms:W3CDTF">2018-10-10T11:30:17Z</dcterms:modified>
</cp:coreProperties>
</file>