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7" r:id="rId3"/>
    <p:sldId id="256" r:id="rId4"/>
    <p:sldId id="257" r:id="rId5"/>
    <p:sldId id="258" r:id="rId6"/>
    <p:sldId id="259" r:id="rId7"/>
    <p:sldId id="266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45375"/>
      </p:ext>
    </p:extLst>
  </p:cSld>
  <p:clrMapOvr>
    <a:masterClrMapping/>
  </p:clrMapOvr>
  <p:transition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330201"/>
      </p:ext>
    </p:extLst>
  </p:cSld>
  <p:clrMapOvr>
    <a:masterClrMapping/>
  </p:clrMapOvr>
  <p:transition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60888"/>
      </p:ext>
    </p:extLst>
  </p:cSld>
  <p:clrMapOvr>
    <a:masterClrMapping/>
  </p:clrMapOvr>
  <p:transition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598431"/>
      </p:ext>
    </p:extLst>
  </p:cSld>
  <p:clrMapOvr>
    <a:masterClrMapping/>
  </p:clrMapOvr>
  <p:transition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201610"/>
      </p:ext>
    </p:extLst>
  </p:cSld>
  <p:clrMapOvr>
    <a:masterClrMapping/>
  </p:clrMapOvr>
  <p:transition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89186"/>
      </p:ext>
    </p:extLst>
  </p:cSld>
  <p:clrMapOvr>
    <a:masterClrMapping/>
  </p:clrMapOvr>
  <p:transition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671366"/>
      </p:ext>
    </p:extLst>
  </p:cSld>
  <p:clrMapOvr>
    <a:masterClrMapping/>
  </p:clrMapOvr>
  <p:transition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152139"/>
      </p:ext>
    </p:extLst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204092"/>
      </p:ext>
    </p:extLst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86127"/>
      </p:ext>
    </p:extLst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87796"/>
      </p:ext>
    </p:extLst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74829"/>
      </p:ext>
    </p:extLst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66214"/>
      </p:ext>
    </p:extLst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40476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6DD8925-1A18-4C76-A48E-72254467721B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26213FD-6CD9-458D-A9EC-0EB239F5FE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936104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Dýchací soustava 1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23728" y="2780928"/>
            <a:ext cx="4464496" cy="345638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00808"/>
            <a:ext cx="57150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48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280920" cy="676672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Dýchací soustava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280920" cy="4968552"/>
          </a:xfrm>
        </p:spPr>
        <p:txBody>
          <a:bodyPr/>
          <a:lstStyle/>
          <a:p>
            <a:pPr algn="l"/>
            <a:r>
              <a:rPr lang="cs-CZ" b="1" u="sng" dirty="0" smtClean="0">
                <a:solidFill>
                  <a:schemeClr val="tx1"/>
                </a:solidFill>
              </a:rPr>
              <a:t>Cíl dýchání: </a:t>
            </a:r>
            <a:r>
              <a:rPr lang="cs-CZ" dirty="0" smtClean="0">
                <a:solidFill>
                  <a:schemeClr val="tx1"/>
                </a:solidFill>
              </a:rPr>
              <a:t>okysličení tkání= umožnění spalování cukrů a tuků +odvedení odpadního CO</a:t>
            </a:r>
            <a:r>
              <a:rPr lang="cs-CZ" dirty="0">
                <a:solidFill>
                  <a:schemeClr val="tx1"/>
                </a:solidFill>
              </a:rPr>
              <a:t> ₂ </a:t>
            </a:r>
            <a:r>
              <a:rPr lang="cs-CZ" dirty="0" smtClean="0">
                <a:solidFill>
                  <a:schemeClr val="tx1"/>
                </a:solidFill>
              </a:rPr>
              <a:t>z tkání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b="1" dirty="0" smtClean="0">
                <a:solidFill>
                  <a:schemeClr val="tx1"/>
                </a:solidFill>
              </a:rPr>
              <a:t>Zabezpečeno pomocí:</a:t>
            </a:r>
            <a:r>
              <a:rPr lang="cs-CZ" dirty="0" smtClean="0">
                <a:solidFill>
                  <a:schemeClr val="tx1"/>
                </a:solidFill>
              </a:rPr>
              <a:t> nasátí atmosférického vzduchu do plic, </a:t>
            </a:r>
            <a:r>
              <a:rPr lang="cs-CZ" dirty="0" err="1" smtClean="0">
                <a:solidFill>
                  <a:schemeClr val="tx1"/>
                </a:solidFill>
              </a:rPr>
              <a:t>absorbce</a:t>
            </a:r>
            <a:r>
              <a:rPr lang="cs-CZ" dirty="0" smtClean="0">
                <a:solidFill>
                  <a:schemeClr val="tx1"/>
                </a:solidFill>
              </a:rPr>
              <a:t> O</a:t>
            </a:r>
            <a:r>
              <a:rPr lang="cs-CZ" dirty="0" smtClean="0">
                <a:solidFill>
                  <a:schemeClr val="tx1"/>
                </a:solidFill>
                <a:latin typeface="Candara"/>
              </a:rPr>
              <a:t>₂ a jeho navázání na hemoglobin červených krvinek, odvedení do tkání a jeho uvolnění, následně v tkáních navázání </a:t>
            </a:r>
            <a:r>
              <a:rPr lang="cs-CZ" dirty="0">
                <a:solidFill>
                  <a:schemeClr val="tx1"/>
                </a:solidFill>
              </a:rPr>
              <a:t>CO </a:t>
            </a:r>
            <a:r>
              <a:rPr lang="cs-CZ" dirty="0" smtClean="0">
                <a:solidFill>
                  <a:schemeClr val="tx1"/>
                </a:solidFill>
              </a:rPr>
              <a:t>₂ jako odpadu metabolismu na uvolněné místo na hemoglobinu, odvedení do plic a jeho vydechnutí</a:t>
            </a: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endParaRPr lang="cs-CZ" dirty="0" smtClean="0">
              <a:solidFill>
                <a:schemeClr val="tx1"/>
              </a:solidFill>
            </a:endParaRP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Tento průběh </a:t>
            </a:r>
            <a:r>
              <a:rPr lang="cs-CZ" b="1" u="sng" dirty="0" smtClean="0">
                <a:solidFill>
                  <a:schemeClr val="tx1"/>
                </a:solidFill>
              </a:rPr>
              <a:t>dýchání</a:t>
            </a:r>
            <a:r>
              <a:rPr lang="cs-CZ" dirty="0" smtClean="0">
                <a:solidFill>
                  <a:schemeClr val="tx1"/>
                </a:solidFill>
              </a:rPr>
              <a:t> můžeme rozdělit do </a:t>
            </a:r>
            <a:r>
              <a:rPr lang="cs-CZ" b="1" u="sng" dirty="0" smtClean="0">
                <a:solidFill>
                  <a:schemeClr val="tx1"/>
                </a:solidFill>
              </a:rPr>
              <a:t>3 fází</a:t>
            </a: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1/ Zevní dýchání- </a:t>
            </a:r>
            <a:r>
              <a:rPr lang="cs-CZ" dirty="0" smtClean="0">
                <a:solidFill>
                  <a:schemeClr val="tx1"/>
                </a:solidFill>
              </a:rPr>
              <a:t>výměna plynů (</a:t>
            </a:r>
            <a:r>
              <a:rPr lang="cs-CZ" dirty="0">
                <a:solidFill>
                  <a:schemeClr val="tx1"/>
                </a:solidFill>
              </a:rPr>
              <a:t>O</a:t>
            </a:r>
            <a:r>
              <a:rPr lang="cs-CZ" dirty="0" smtClean="0">
                <a:solidFill>
                  <a:schemeClr val="tx1"/>
                </a:solidFill>
              </a:rPr>
              <a:t>₂ a </a:t>
            </a:r>
            <a:r>
              <a:rPr lang="cs-CZ" dirty="0">
                <a:solidFill>
                  <a:schemeClr val="tx1"/>
                </a:solidFill>
              </a:rPr>
              <a:t>CO </a:t>
            </a:r>
            <a:r>
              <a:rPr lang="cs-CZ" dirty="0" smtClean="0">
                <a:solidFill>
                  <a:schemeClr val="tx1"/>
                </a:solidFill>
              </a:rPr>
              <a:t>₂) mezi atmosférou a krví</a:t>
            </a: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2/ Transport plynů- </a:t>
            </a:r>
            <a:r>
              <a:rPr lang="cs-CZ" dirty="0" smtClean="0">
                <a:solidFill>
                  <a:schemeClr val="tx1"/>
                </a:solidFill>
              </a:rPr>
              <a:t>z plic do tkání a  zpět</a:t>
            </a: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3/ Vnitřní (tkáňové dýchání)- </a:t>
            </a:r>
            <a:r>
              <a:rPr lang="cs-CZ" dirty="0" smtClean="0">
                <a:solidFill>
                  <a:schemeClr val="tx1"/>
                </a:solidFill>
              </a:rPr>
              <a:t>umožnění </a:t>
            </a:r>
            <a:r>
              <a:rPr lang="cs-CZ" dirty="0" err="1" smtClean="0">
                <a:solidFill>
                  <a:schemeClr val="tx1"/>
                </a:solidFill>
              </a:rPr>
              <a:t>oxydativní</a:t>
            </a:r>
            <a:r>
              <a:rPr lang="cs-CZ" dirty="0" smtClean="0">
                <a:solidFill>
                  <a:schemeClr val="tx1"/>
                </a:solidFill>
              </a:rPr>
              <a:t>  glykolýzy (</a:t>
            </a:r>
            <a:r>
              <a:rPr lang="cs-CZ" dirty="0">
                <a:solidFill>
                  <a:schemeClr val="tx1"/>
                </a:solidFill>
              </a:rPr>
              <a:t>spalování </a:t>
            </a:r>
            <a:r>
              <a:rPr lang="cs-CZ" dirty="0" err="1" smtClean="0">
                <a:solidFill>
                  <a:schemeClr val="tx1"/>
                </a:solidFill>
              </a:rPr>
              <a:t>glukozy</a:t>
            </a:r>
            <a:r>
              <a:rPr lang="cs-CZ" dirty="0" smtClean="0">
                <a:solidFill>
                  <a:schemeClr val="tx1"/>
                </a:solidFill>
              </a:rPr>
              <a:t> za přístupu cukru) a lipolýzy (spalování tuků za přístupu kyslíku)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 rot="5400000">
            <a:off x="681282" y="3645023"/>
            <a:ext cx="489203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9588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352928" cy="5112568"/>
          </a:xfrm>
        </p:spPr>
        <p:txBody>
          <a:bodyPr>
            <a:normAutofit/>
          </a:bodyPr>
          <a:lstStyle/>
          <a:p>
            <a:pPr algn="l"/>
            <a:r>
              <a:rPr lang="cs-CZ" sz="2000" b="1" u="sng" dirty="0" smtClean="0">
                <a:solidFill>
                  <a:schemeClr val="tx1"/>
                </a:solidFill>
              </a:rPr>
              <a:t>Zevní dýchání: </a:t>
            </a:r>
            <a:br>
              <a:rPr lang="cs-CZ" sz="2000" b="1" u="sng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výměna plynů mezi vzduchem a  atmosférou probíhá v plicích- v jejich aktivní části- plicních sklípcích (alveoly)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má </a:t>
            </a:r>
            <a:r>
              <a:rPr lang="cs-CZ" sz="2000" b="1" dirty="0" smtClean="0">
                <a:solidFill>
                  <a:schemeClr val="tx1"/>
                </a:solidFill>
              </a:rPr>
              <a:t>2 fáze- nádech</a:t>
            </a:r>
            <a:r>
              <a:rPr lang="cs-CZ" sz="2000" dirty="0" smtClean="0">
                <a:solidFill>
                  <a:schemeClr val="tx1"/>
                </a:solidFill>
              </a:rPr>
              <a:t> (</a:t>
            </a:r>
            <a:r>
              <a:rPr lang="cs-CZ" sz="2000" dirty="0" err="1" smtClean="0">
                <a:solidFill>
                  <a:schemeClr val="tx1"/>
                </a:solidFill>
              </a:rPr>
              <a:t>inspirium</a:t>
            </a:r>
            <a:r>
              <a:rPr lang="cs-CZ" sz="2000" dirty="0" smtClean="0">
                <a:solidFill>
                  <a:schemeClr val="tx1"/>
                </a:solidFill>
              </a:rPr>
              <a:t>)- nasátí vzduchu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                    </a:t>
            </a:r>
            <a:r>
              <a:rPr lang="cs-CZ" sz="2000" b="1" dirty="0" smtClean="0">
                <a:solidFill>
                  <a:schemeClr val="tx1"/>
                </a:solidFill>
              </a:rPr>
              <a:t>- výdech </a:t>
            </a:r>
            <a:r>
              <a:rPr lang="cs-CZ" sz="2000" dirty="0" smtClean="0">
                <a:solidFill>
                  <a:schemeClr val="tx1"/>
                </a:solidFill>
              </a:rPr>
              <a:t>(</a:t>
            </a:r>
            <a:r>
              <a:rPr lang="cs-CZ" sz="2000" dirty="0" err="1" smtClean="0">
                <a:solidFill>
                  <a:schemeClr val="tx1"/>
                </a:solidFill>
              </a:rPr>
              <a:t>expirium</a:t>
            </a:r>
            <a:r>
              <a:rPr lang="cs-CZ" sz="2000" dirty="0" smtClean="0">
                <a:solidFill>
                  <a:schemeClr val="tx1"/>
                </a:solidFill>
              </a:rPr>
              <a:t>)- vypuzení vzduchu         tzv</a:t>
            </a:r>
            <a:r>
              <a:rPr lang="cs-CZ" sz="2000" dirty="0">
                <a:solidFill>
                  <a:schemeClr val="tx1"/>
                </a:solidFill>
              </a:rPr>
              <a:t>. </a:t>
            </a:r>
            <a:r>
              <a:rPr lang="cs-CZ" sz="2000" b="1" dirty="0" smtClean="0">
                <a:solidFill>
                  <a:schemeClr val="tx1"/>
                </a:solidFill>
              </a:rPr>
              <a:t>plicní ventilace</a:t>
            </a: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/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 err="1" smtClean="0">
                <a:solidFill>
                  <a:schemeClr val="tx1"/>
                </a:solidFill>
              </a:rPr>
              <a:t>Ventilace</a:t>
            </a:r>
            <a:r>
              <a:rPr lang="cs-CZ" sz="2000" b="1" dirty="0" smtClean="0">
                <a:solidFill>
                  <a:schemeClr val="tx1"/>
                </a:solidFill>
              </a:rPr>
              <a:t> je umožněna dýchacími pohyby hrudníku- díky práci dýchacích svalů</a:t>
            </a:r>
            <a:r>
              <a:rPr lang="cs-CZ" sz="2000" dirty="0" smtClean="0">
                <a:solidFill>
                  <a:schemeClr val="tx1"/>
                </a:solidFill>
              </a:rPr>
              <a:t>               </a:t>
            </a:r>
            <a:r>
              <a:rPr lang="cs-CZ" sz="2000" b="1" dirty="0" smtClean="0">
                <a:solidFill>
                  <a:schemeClr val="tx1"/>
                </a:solidFill>
              </a:rPr>
              <a:t>hlavní svaly- </a:t>
            </a:r>
            <a:r>
              <a:rPr lang="cs-CZ" sz="2000" dirty="0" smtClean="0">
                <a:solidFill>
                  <a:schemeClr val="tx1"/>
                </a:solidFill>
              </a:rPr>
              <a:t>mezižeberní a bránice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                        </a:t>
            </a:r>
            <a:r>
              <a:rPr lang="cs-CZ" sz="2000" b="1" dirty="0" smtClean="0">
                <a:solidFill>
                  <a:schemeClr val="tx1"/>
                </a:solidFill>
              </a:rPr>
              <a:t>pomocné svaly </a:t>
            </a:r>
            <a:r>
              <a:rPr lang="cs-CZ" sz="2000" dirty="0" smtClean="0">
                <a:solidFill>
                  <a:schemeClr val="tx1"/>
                </a:solidFill>
              </a:rPr>
              <a:t>- krční, prsní pro nádech, břišní pro výdech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Složení vdechovaného vzduchu                    Složení vydechovaného vzduchu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</a:rPr>
              <a:t/>
            </a:r>
            <a:br>
              <a:rPr lang="cs-CZ" sz="2000" b="1" dirty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                  78%                                           N</a:t>
            </a:r>
            <a:r>
              <a:rPr lang="cs-CZ" sz="2000" b="1" dirty="0" smtClean="0">
                <a:solidFill>
                  <a:schemeClr val="tx1"/>
                </a:solidFill>
                <a:latin typeface="Candara"/>
              </a:rPr>
              <a:t>₂                                78%</a:t>
            </a:r>
            <a:br>
              <a:rPr lang="cs-CZ" sz="2000" b="1" dirty="0" smtClean="0">
                <a:solidFill>
                  <a:schemeClr val="tx1"/>
                </a:solidFill>
                <a:latin typeface="Candara"/>
              </a:rPr>
            </a:br>
            <a:r>
              <a:rPr lang="cs-CZ" sz="2000" b="1" dirty="0">
                <a:solidFill>
                  <a:schemeClr val="tx1"/>
                </a:solidFill>
                <a:latin typeface="Candara"/>
              </a:rPr>
              <a:t> </a:t>
            </a:r>
            <a:r>
              <a:rPr lang="cs-CZ" sz="2000" b="1" dirty="0" smtClean="0">
                <a:solidFill>
                  <a:schemeClr val="tx1"/>
                </a:solidFill>
                <a:latin typeface="Candara"/>
              </a:rPr>
              <a:t>                 21%                                            O</a:t>
            </a:r>
            <a:r>
              <a:rPr lang="cs-CZ" sz="2000" b="1" dirty="0" smtClean="0">
                <a:solidFill>
                  <a:schemeClr val="tx1"/>
                </a:solidFill>
              </a:rPr>
              <a:t>₂                                16%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</a:rPr>
              <a:t> </a:t>
            </a:r>
            <a:r>
              <a:rPr lang="cs-CZ" sz="2000" b="1" dirty="0" smtClean="0">
                <a:solidFill>
                  <a:schemeClr val="tx1"/>
                </a:solidFill>
              </a:rPr>
              <a:t>                 1%                                            CO</a:t>
            </a:r>
            <a:r>
              <a:rPr lang="cs-CZ" sz="2000" b="1" dirty="0">
                <a:solidFill>
                  <a:schemeClr val="tx1"/>
                </a:solidFill>
              </a:rPr>
              <a:t> </a:t>
            </a:r>
            <a:r>
              <a:rPr lang="cs-CZ" sz="2000" b="1" dirty="0" smtClean="0">
                <a:solidFill>
                  <a:schemeClr val="tx1"/>
                </a:solidFill>
              </a:rPr>
              <a:t>₂                                6%</a:t>
            </a: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23528" y="548681"/>
            <a:ext cx="8496944" cy="72008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Zevní</a:t>
            </a:r>
            <a:r>
              <a:rPr lang="cs-CZ" sz="4000" b="1" dirty="0" smtClean="0"/>
              <a:t> </a:t>
            </a:r>
            <a:r>
              <a:rPr lang="cs-CZ" sz="4000" b="1" dirty="0" smtClean="0">
                <a:solidFill>
                  <a:schemeClr val="tx1"/>
                </a:solidFill>
              </a:rPr>
              <a:t>dýchání</a:t>
            </a:r>
            <a:endParaRPr lang="cs-CZ" sz="4000" b="1" dirty="0">
              <a:solidFill>
                <a:schemeClr val="tx1"/>
              </a:solidFill>
            </a:endParaRPr>
          </a:p>
        </p:txBody>
      </p:sp>
      <p:sp>
        <p:nvSpPr>
          <p:cNvPr id="4" name="Pravá složená závorka 3"/>
          <p:cNvSpPr/>
          <p:nvPr/>
        </p:nvSpPr>
        <p:spPr>
          <a:xfrm>
            <a:off x="5868144" y="2348880"/>
            <a:ext cx="216024" cy="648072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187624" y="3770355"/>
            <a:ext cx="5040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1187624" y="4077072"/>
            <a:ext cx="5040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139952" y="4365104"/>
            <a:ext cx="0" cy="23042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467544" y="4869160"/>
            <a:ext cx="81369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4716016" y="4365104"/>
            <a:ext cx="0" cy="23042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189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518457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Dýchací cesty při nádechu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2052" name="Picture 4" descr="http://anatomie-lidskeho-tela.kvalitne.cz/files/vzduch/dychaci-system-clovek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904656" cy="53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86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80920" cy="5400600"/>
          </a:xfrm>
        </p:spPr>
        <p:txBody>
          <a:bodyPr>
            <a:normAutofit/>
          </a:bodyPr>
          <a:lstStyle/>
          <a:p>
            <a:pPr algn="l"/>
            <a:r>
              <a:rPr lang="cs-CZ" sz="2000" b="1" u="sng" dirty="0" smtClean="0">
                <a:solidFill>
                  <a:schemeClr val="tx1"/>
                </a:solidFill>
              </a:rPr>
              <a:t>Postup vzduchu při nádechu:</a:t>
            </a: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zevní nos         nosní dutina         nosohltan           hrtan          průdušnice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průdušky         průdušinky            plicní sklípky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u="sng" dirty="0" smtClean="0">
                <a:solidFill>
                  <a:schemeClr val="tx1"/>
                </a:solidFill>
              </a:rPr>
              <a:t>1/ Zevní nos a nosní dutina</a:t>
            </a: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Atmosférický vzduch je suchý, obsahuje prachové částice a může mít i </a:t>
            </a:r>
            <a:r>
              <a:rPr lang="cs-CZ" sz="2000" dirty="0" err="1" smtClean="0">
                <a:solidFill>
                  <a:schemeClr val="tx1"/>
                </a:solidFill>
              </a:rPr>
              <a:t>přílíš</a:t>
            </a:r>
            <a:r>
              <a:rPr lang="cs-CZ" sz="2000" dirty="0" smtClean="0">
                <a:solidFill>
                  <a:schemeClr val="tx1"/>
                </a:solidFill>
              </a:rPr>
              <a:t> vysokou nebo nízkou teplotu. Aby nepoškodil plíce musí dojít k jeho úpravě.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Chloupky</a:t>
            </a:r>
            <a:r>
              <a:rPr lang="cs-CZ" sz="2000" dirty="0" smtClean="0">
                <a:solidFill>
                  <a:schemeClr val="tx1"/>
                </a:solidFill>
              </a:rPr>
              <a:t> v zevním nosu- zachytí velké nečistoty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                                Řasinková výstelka nosní sliznice</a:t>
            </a:r>
            <a:r>
              <a:rPr lang="cs-CZ" sz="2000" dirty="0">
                <a:solidFill>
                  <a:schemeClr val="tx1"/>
                </a:solidFill>
              </a:rPr>
              <a:t/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Hlen</a:t>
            </a:r>
            <a:r>
              <a:rPr lang="cs-CZ" sz="2000" dirty="0" smtClean="0">
                <a:solidFill>
                  <a:schemeClr val="tx1"/>
                </a:solidFill>
              </a:rPr>
              <a:t>- je produkován nosní sliznicí, nalepí se na něj prachové částice , ty jsou 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          řasinkovým epitelem posouvány do hltanu, kde jsou spolknuty.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Nosní sliznice</a:t>
            </a:r>
            <a:r>
              <a:rPr lang="cs-CZ" sz="2000" dirty="0" smtClean="0">
                <a:solidFill>
                  <a:schemeClr val="tx1"/>
                </a:solidFill>
              </a:rPr>
              <a:t>- je silně prokrvená, ohřívá nebo ochlazuje proudící vzduch na 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                            tělesnou teplotu, sekret vzduch zvlhčí, aby nevysušoval plíce</a:t>
            </a:r>
            <a:br>
              <a:rPr lang="cs-CZ" sz="2000" dirty="0" smtClean="0">
                <a:solidFill>
                  <a:schemeClr val="tx1"/>
                </a:solidFill>
              </a:rPr>
            </a:b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23528" y="476673"/>
            <a:ext cx="8424936" cy="792088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solidFill>
                  <a:schemeClr val="tx1"/>
                </a:solidFill>
              </a:rPr>
              <a:t>Popis dýchacích cest při nádechu</a:t>
            </a:r>
            <a:endParaRPr lang="cs-CZ" sz="4400" b="1" dirty="0">
              <a:solidFill>
                <a:schemeClr val="tx1"/>
              </a:solidFill>
            </a:endParaRPr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1619672" y="1844824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3419872" y="1863123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5076056" y="1863123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6228184" y="1881422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8028384" y="1867774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1620134" y="2204864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3406686" y="2223163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5868144" y="4170428"/>
            <a:ext cx="312853" cy="13334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Z:\řasinky nosní dutiny 0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576" y="3284984"/>
            <a:ext cx="212090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654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68331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307718"/>
      </p:ext>
    </p:extLst>
  </p:cSld>
  <p:clrMapOvr>
    <a:masterClrMapping/>
  </p:clrMapOvr>
  <p:transition>
    <p:blind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2803</TotalTime>
  <Words>152</Words>
  <Application>Microsoft Office PowerPoint</Application>
  <PresentationFormat>Předvádění na obrazovce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Vlnění</vt:lpstr>
      <vt:lpstr>6_Výchozí návrh</vt:lpstr>
      <vt:lpstr>Dýchací soustava 1</vt:lpstr>
      <vt:lpstr>Dýchací soustava</vt:lpstr>
      <vt:lpstr>Zevní dýchání:  - výměna plynů mezi vzduchem a  atmosférou probíhá v plicích- v jejich aktivní části- plicních sklípcích (alveoly) - má 2 fáze- nádech (inspirium)- nasátí vzduchu                      - výdech (expirium)- vypuzení vzduchu         tzv. plicní ventilace  Ventilace je umožněna dýchacími pohyby hrudníku- díky práci dýchacích svalů               hlavní svaly- mezižeberní a bránice                          pomocné svaly - krční, prsní pro nádech, břišní pro výdech  Složení vdechovaného vzduchu                    Složení vydechovaného vzduchu                    78%                                           N₂                                78%                   21%                                            O₂                                16%                   1%                                            CO ₂                                6%</vt:lpstr>
      <vt:lpstr>Dýchací cesty při nádechu</vt:lpstr>
      <vt:lpstr>Postup vzduchu při nádechu: zevní nos         nosní dutina         nosohltan           hrtan          průdušnice průdušky         průdušinky            plicní sklípky 1/ Zevní nos a nosní dutina Atmosférický vzduch je suchý, obsahuje prachové částice a může mít i přílíš vysokou nebo nízkou teplotu. Aby nepoškodil plíce musí dojít k jeho úpravě.  Chloupky v zevním nosu- zachytí velké nečistoty                                  Řasinková výstelka nosní sliznice   Hlen- je produkován nosní sliznicí, nalepí se na něj prachové částice , ty jsou             řasinkovým epitelem posouvány do hltanu, kde jsou spolknuty. Nosní sliznice- je silně prokrvená, ohřívá nebo ochlazuje proudící vzduch na                               tělesnou teplotu, sekret vzduch zvlhčí, aby nevysušoval plíce 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Dýchací soustava</dc:title>
  <dc:creator>Šlechta Marek</dc:creator>
  <cp:lastModifiedBy>Šlechta Marek</cp:lastModifiedBy>
  <cp:revision>27</cp:revision>
  <dcterms:created xsi:type="dcterms:W3CDTF">2013-04-02T11:07:23Z</dcterms:created>
  <dcterms:modified xsi:type="dcterms:W3CDTF">2013-12-12T12:51:37Z</dcterms:modified>
</cp:coreProperties>
</file>