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56" r:id="rId4"/>
    <p:sldId id="257" r:id="rId5"/>
    <p:sldId id="258" r:id="rId6"/>
    <p:sldId id="259" r:id="rId7"/>
    <p:sldId id="266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FABC-F4E9-4BCB-AE31-17790E5B5E9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45375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DBA4-BDA0-4A20-BA57-CB844E5B024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30201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C3CE-A180-46FA-8D1E-26D31331469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60888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B533-CEEF-458A-B32E-8C362D82CF1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98431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FC7F-91D5-4B34-8211-6EB06EBB3A4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01610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D5F2F-03A4-4099-9E09-C95B1523CBD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9186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1AC0A-8C32-46C8-83B4-C6B969B7D15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71366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05CCB-A60B-41E5-B165-62E4497618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52139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8396-E47B-454F-89BA-94E72300141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04092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19A0-C22E-475D-9A14-C772088129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6127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D933-79DA-4157-85AF-461807F6F42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87796"/>
      </p:ext>
    </p:extLst>
  </p:cSld>
  <p:clrMapOvr>
    <a:masterClrMapping/>
  </p:clrMapOvr>
  <p:transition>
    <p:blind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5F58-9AB8-4F33-9CA4-05CF8C9DEBA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74829"/>
      </p:ext>
    </p:extLst>
  </p:cSld>
  <p:clrMapOvr>
    <a:masterClrMapping/>
  </p:clrMapOvr>
  <p:transition>
    <p:blind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509C-FB35-4F8C-806E-A89769C434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66214"/>
      </p:ext>
    </p:extLst>
  </p:cSld>
  <p:clrMapOvr>
    <a:masterClrMapping/>
  </p:clrMapOvr>
  <p:transition>
    <p:blind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F0C6F-828D-4507-8B93-7F363695F1D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40476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DD8925-1A18-4C76-A48E-72254467721B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6213FD-6CD9-458D-A9EC-0EB239F5FE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97A37-EFBB-4F20-ABC8-8B6F15C9FF4C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936104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Dýchací soustava 1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4464496" cy="3456384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00808"/>
            <a:ext cx="5715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48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80920" cy="67667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Dýchací soustava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4968552"/>
          </a:xfrm>
        </p:spPr>
        <p:txBody>
          <a:bodyPr/>
          <a:lstStyle/>
          <a:p>
            <a:pPr algn="l"/>
            <a:r>
              <a:rPr lang="cs-CZ" b="1" u="sng" dirty="0" smtClean="0">
                <a:solidFill>
                  <a:schemeClr val="tx1"/>
                </a:solidFill>
              </a:rPr>
              <a:t>Cíl dýchání: </a:t>
            </a:r>
            <a:r>
              <a:rPr lang="cs-CZ" dirty="0" smtClean="0">
                <a:solidFill>
                  <a:schemeClr val="tx1"/>
                </a:solidFill>
              </a:rPr>
              <a:t>okysličení tkání= umožnění spalování cukrů a tuků +odvedení odpadního CO</a:t>
            </a:r>
            <a:r>
              <a:rPr lang="cs-CZ" dirty="0">
                <a:solidFill>
                  <a:schemeClr val="tx1"/>
                </a:solidFill>
              </a:rPr>
              <a:t> ₂ </a:t>
            </a:r>
            <a:r>
              <a:rPr lang="cs-CZ" dirty="0" smtClean="0">
                <a:solidFill>
                  <a:schemeClr val="tx1"/>
                </a:solidFill>
              </a:rPr>
              <a:t>z tkání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Zabezpečeno pomocí:</a:t>
            </a:r>
            <a:r>
              <a:rPr lang="cs-CZ" dirty="0" smtClean="0">
                <a:solidFill>
                  <a:schemeClr val="tx1"/>
                </a:solidFill>
              </a:rPr>
              <a:t> nasátí atmosférického vzduchu do plic, </a:t>
            </a:r>
            <a:r>
              <a:rPr lang="cs-CZ" dirty="0" err="1" smtClean="0">
                <a:solidFill>
                  <a:schemeClr val="tx1"/>
                </a:solidFill>
              </a:rPr>
              <a:t>absorbce</a:t>
            </a:r>
            <a:r>
              <a:rPr lang="cs-CZ" dirty="0" smtClean="0">
                <a:solidFill>
                  <a:schemeClr val="tx1"/>
                </a:solidFill>
              </a:rPr>
              <a:t> O</a:t>
            </a:r>
            <a:r>
              <a:rPr lang="cs-CZ" dirty="0" smtClean="0">
                <a:solidFill>
                  <a:schemeClr val="tx1"/>
                </a:solidFill>
                <a:latin typeface="Candara"/>
              </a:rPr>
              <a:t>₂ a jeho navázání na hemoglobin červených krvinek, odvedení do tkání a jeho uvolnění, následně v tkáních navázání </a:t>
            </a:r>
            <a:r>
              <a:rPr lang="cs-CZ" dirty="0">
                <a:solidFill>
                  <a:schemeClr val="tx1"/>
                </a:solidFill>
              </a:rPr>
              <a:t>CO </a:t>
            </a:r>
            <a:r>
              <a:rPr lang="cs-CZ" dirty="0" smtClean="0">
                <a:solidFill>
                  <a:schemeClr val="tx1"/>
                </a:solidFill>
              </a:rPr>
              <a:t>₂ jako odpadu metabolismu na uvolněné místo na hemoglobinu, odvedení do plic a jeho vydechnutí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Tento průběh </a:t>
            </a:r>
            <a:r>
              <a:rPr lang="cs-CZ" b="1" u="sng" dirty="0" smtClean="0">
                <a:solidFill>
                  <a:schemeClr val="tx1"/>
                </a:solidFill>
              </a:rPr>
              <a:t>dýchání</a:t>
            </a:r>
            <a:r>
              <a:rPr lang="cs-CZ" dirty="0" smtClean="0">
                <a:solidFill>
                  <a:schemeClr val="tx1"/>
                </a:solidFill>
              </a:rPr>
              <a:t> můžeme rozdělit do </a:t>
            </a:r>
            <a:r>
              <a:rPr lang="cs-CZ" b="1" u="sng" dirty="0" smtClean="0">
                <a:solidFill>
                  <a:schemeClr val="tx1"/>
                </a:solidFill>
              </a:rPr>
              <a:t>3 fází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1/ Zevní dýchání- </a:t>
            </a:r>
            <a:r>
              <a:rPr lang="cs-CZ" dirty="0" smtClean="0">
                <a:solidFill>
                  <a:schemeClr val="tx1"/>
                </a:solidFill>
              </a:rPr>
              <a:t>výměna plynů (</a:t>
            </a:r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₂ a </a:t>
            </a:r>
            <a:r>
              <a:rPr lang="cs-CZ" dirty="0">
                <a:solidFill>
                  <a:schemeClr val="tx1"/>
                </a:solidFill>
              </a:rPr>
              <a:t>CO </a:t>
            </a:r>
            <a:r>
              <a:rPr lang="cs-CZ" dirty="0" smtClean="0">
                <a:solidFill>
                  <a:schemeClr val="tx1"/>
                </a:solidFill>
              </a:rPr>
              <a:t>₂) mezi atmosférou a krví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2/ Transport plynů- </a:t>
            </a:r>
            <a:r>
              <a:rPr lang="cs-CZ" dirty="0" smtClean="0">
                <a:solidFill>
                  <a:schemeClr val="tx1"/>
                </a:solidFill>
              </a:rPr>
              <a:t>z plic do tkání a  zpět</a:t>
            </a:r>
          </a:p>
          <a:p>
            <a:pPr algn="l"/>
            <a:r>
              <a:rPr lang="cs-CZ" b="1" dirty="0" smtClean="0">
                <a:solidFill>
                  <a:schemeClr val="tx1"/>
                </a:solidFill>
              </a:rPr>
              <a:t>3/ Vnitřní (tkáňové dýchání)- </a:t>
            </a:r>
            <a:r>
              <a:rPr lang="cs-CZ" dirty="0" smtClean="0">
                <a:solidFill>
                  <a:schemeClr val="tx1"/>
                </a:solidFill>
              </a:rPr>
              <a:t>umožnění </a:t>
            </a:r>
            <a:r>
              <a:rPr lang="cs-CZ" dirty="0" err="1" smtClean="0">
                <a:solidFill>
                  <a:schemeClr val="tx1"/>
                </a:solidFill>
              </a:rPr>
              <a:t>oxydativní</a:t>
            </a:r>
            <a:r>
              <a:rPr lang="cs-CZ" dirty="0" smtClean="0">
                <a:solidFill>
                  <a:schemeClr val="tx1"/>
                </a:solidFill>
              </a:rPr>
              <a:t>  glykolýzy (</a:t>
            </a:r>
            <a:r>
              <a:rPr lang="cs-CZ" dirty="0">
                <a:solidFill>
                  <a:schemeClr val="tx1"/>
                </a:solidFill>
              </a:rPr>
              <a:t>spalování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r>
              <a:rPr lang="cs-CZ" dirty="0" smtClean="0">
                <a:solidFill>
                  <a:schemeClr val="tx1"/>
                </a:solidFill>
              </a:rPr>
              <a:t> za přístupu cukru) a lipolýzy (spalování tuků za přístupu kyslíku)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 rot="5400000">
            <a:off x="681282" y="3645023"/>
            <a:ext cx="489203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58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352928" cy="5112568"/>
          </a:xfrm>
        </p:spPr>
        <p:txBody>
          <a:bodyPr>
            <a:normAutofit/>
          </a:bodyPr>
          <a:lstStyle/>
          <a:p>
            <a:pPr algn="l"/>
            <a:r>
              <a:rPr lang="cs-CZ" sz="2000" b="1" u="sng" dirty="0" smtClean="0">
                <a:solidFill>
                  <a:schemeClr val="tx1"/>
                </a:solidFill>
              </a:rPr>
              <a:t>Zevní dýchání: </a:t>
            </a:r>
            <a:br>
              <a:rPr lang="cs-CZ" sz="2000" b="1" u="sng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- výměna plynů mezi vzduchem a  atmosférou probíhá v plicích- v jejich aktivní části- plicních sklípcích (alveoly)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- má </a:t>
            </a:r>
            <a:r>
              <a:rPr lang="cs-CZ" sz="2000" b="1" dirty="0" smtClean="0">
                <a:solidFill>
                  <a:schemeClr val="tx1"/>
                </a:solidFill>
              </a:rPr>
              <a:t>2 fáze- nádech</a:t>
            </a:r>
            <a:r>
              <a:rPr lang="cs-CZ" sz="2000" dirty="0" smtClean="0">
                <a:solidFill>
                  <a:schemeClr val="tx1"/>
                </a:solidFill>
              </a:rPr>
              <a:t> (</a:t>
            </a:r>
            <a:r>
              <a:rPr lang="cs-CZ" sz="2000" dirty="0" err="1" smtClean="0">
                <a:solidFill>
                  <a:schemeClr val="tx1"/>
                </a:solidFill>
              </a:rPr>
              <a:t>inspirium</a:t>
            </a:r>
            <a:r>
              <a:rPr lang="cs-CZ" sz="2000" dirty="0" smtClean="0">
                <a:solidFill>
                  <a:schemeClr val="tx1"/>
                </a:solidFill>
              </a:rPr>
              <a:t>)- nasátí vzduchu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               </a:t>
            </a:r>
            <a:r>
              <a:rPr lang="cs-CZ" sz="2000" b="1" dirty="0" smtClean="0">
                <a:solidFill>
                  <a:schemeClr val="tx1"/>
                </a:solidFill>
              </a:rPr>
              <a:t>- výdech </a:t>
            </a:r>
            <a:r>
              <a:rPr lang="cs-CZ" sz="2000" dirty="0" smtClean="0">
                <a:solidFill>
                  <a:schemeClr val="tx1"/>
                </a:solidFill>
              </a:rPr>
              <a:t>(</a:t>
            </a:r>
            <a:r>
              <a:rPr lang="cs-CZ" sz="2000" dirty="0" err="1" smtClean="0">
                <a:solidFill>
                  <a:schemeClr val="tx1"/>
                </a:solidFill>
              </a:rPr>
              <a:t>expirium</a:t>
            </a:r>
            <a:r>
              <a:rPr lang="cs-CZ" sz="2000" dirty="0" smtClean="0">
                <a:solidFill>
                  <a:schemeClr val="tx1"/>
                </a:solidFill>
              </a:rPr>
              <a:t>)- vypuzení vzduchu         tzv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r>
              <a:rPr lang="cs-CZ" sz="2000" b="1" dirty="0" smtClean="0">
                <a:solidFill>
                  <a:schemeClr val="tx1"/>
                </a:solidFill>
              </a:rPr>
              <a:t>plicní ventilace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b="1" dirty="0" err="1" smtClean="0">
                <a:solidFill>
                  <a:schemeClr val="tx1"/>
                </a:solidFill>
              </a:rPr>
              <a:t>Ventilace</a:t>
            </a:r>
            <a:r>
              <a:rPr lang="cs-CZ" sz="2000" b="1" dirty="0" smtClean="0">
                <a:solidFill>
                  <a:schemeClr val="tx1"/>
                </a:solidFill>
              </a:rPr>
              <a:t> je umožněna dýchacími pohyby hrudníku- díky práci dýchacích svalů</a:t>
            </a:r>
            <a:r>
              <a:rPr lang="cs-CZ" sz="2000" dirty="0" smtClean="0">
                <a:solidFill>
                  <a:schemeClr val="tx1"/>
                </a:solidFill>
              </a:rPr>
              <a:t>               </a:t>
            </a:r>
            <a:r>
              <a:rPr lang="cs-CZ" sz="2000" b="1" dirty="0" smtClean="0">
                <a:solidFill>
                  <a:schemeClr val="tx1"/>
                </a:solidFill>
              </a:rPr>
              <a:t>hlavní svaly- </a:t>
            </a:r>
            <a:r>
              <a:rPr lang="cs-CZ" sz="2000" dirty="0" smtClean="0">
                <a:solidFill>
                  <a:schemeClr val="tx1"/>
                </a:solidFill>
              </a:rPr>
              <a:t>mezižeberní a bránice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                   </a:t>
            </a:r>
            <a:r>
              <a:rPr lang="cs-CZ" sz="2000" b="1" dirty="0" smtClean="0">
                <a:solidFill>
                  <a:schemeClr val="tx1"/>
                </a:solidFill>
              </a:rPr>
              <a:t>pomocné svaly </a:t>
            </a:r>
            <a:r>
              <a:rPr lang="cs-CZ" sz="2000" dirty="0" smtClean="0">
                <a:solidFill>
                  <a:schemeClr val="tx1"/>
                </a:solidFill>
              </a:rPr>
              <a:t>- krční, prsní pro nádech, břišní pro výdech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Složení vdechovaného vzduchu                    Složení vydechovaného vzduchu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/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                  78%                                           N</a:t>
            </a:r>
            <a:r>
              <a:rPr lang="cs-CZ" sz="2000" b="1" dirty="0" smtClean="0">
                <a:solidFill>
                  <a:schemeClr val="tx1"/>
                </a:solidFill>
                <a:latin typeface="Candara"/>
              </a:rPr>
              <a:t>₂                                78%</a:t>
            </a:r>
            <a:br>
              <a:rPr lang="cs-CZ" sz="2000" b="1" dirty="0" smtClean="0">
                <a:solidFill>
                  <a:schemeClr val="tx1"/>
                </a:solidFill>
                <a:latin typeface="Candara"/>
              </a:rPr>
            </a:br>
            <a:r>
              <a:rPr lang="cs-CZ" sz="2000" b="1" dirty="0">
                <a:solidFill>
                  <a:schemeClr val="tx1"/>
                </a:solidFill>
                <a:latin typeface="Candara"/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  <a:latin typeface="Candara"/>
              </a:rPr>
              <a:t>                 21%                                            O</a:t>
            </a:r>
            <a:r>
              <a:rPr lang="cs-CZ" sz="2000" b="1" dirty="0" smtClean="0">
                <a:solidFill>
                  <a:schemeClr val="tx1"/>
                </a:solidFill>
              </a:rPr>
              <a:t>₂                                16%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                 1%                                            CO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₂                                6%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548681"/>
            <a:ext cx="8496944" cy="72008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</a:rPr>
              <a:t>Zevní</a:t>
            </a:r>
            <a:r>
              <a:rPr lang="cs-CZ" sz="4000" b="1" dirty="0" smtClean="0"/>
              <a:t> </a:t>
            </a:r>
            <a:r>
              <a:rPr lang="cs-CZ" sz="4000" b="1" dirty="0" smtClean="0">
                <a:solidFill>
                  <a:schemeClr val="tx1"/>
                </a:solidFill>
              </a:rPr>
              <a:t>dýchání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4" name="Pravá složená závorka 3"/>
          <p:cNvSpPr/>
          <p:nvPr/>
        </p:nvSpPr>
        <p:spPr>
          <a:xfrm>
            <a:off x="5868144" y="2348880"/>
            <a:ext cx="216024" cy="64807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187624" y="3770355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1187624" y="4077072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139952" y="4365104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67544" y="4869160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4716016" y="4365104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8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518457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Dýchací cesty při nádechu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://anatomie-lidskeho-tela.kvalitne.cz/files/vzduch/dychaci-system-clovek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04656" cy="53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6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80920" cy="5400600"/>
          </a:xfrm>
        </p:spPr>
        <p:txBody>
          <a:bodyPr>
            <a:normAutofit/>
          </a:bodyPr>
          <a:lstStyle/>
          <a:p>
            <a:pPr algn="l"/>
            <a:r>
              <a:rPr lang="cs-CZ" sz="2000" b="1" u="sng" dirty="0" smtClean="0">
                <a:solidFill>
                  <a:schemeClr val="tx1"/>
                </a:solidFill>
              </a:rPr>
              <a:t>Postup vzduchu při nádechu: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zevní nos         nosní dutina         nosohltan           hrtan          průdušnice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průdušky         průdušinky            plicní sklípky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b="1" u="sng" dirty="0" smtClean="0">
                <a:solidFill>
                  <a:schemeClr val="tx1"/>
                </a:solidFill>
              </a:rPr>
              <a:t>1/ Zevní nos a nosní dutina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Atmosférický vzduch je suchý, obsahuje prachové částice a může mít i </a:t>
            </a:r>
            <a:r>
              <a:rPr lang="cs-CZ" sz="2000" dirty="0" err="1" smtClean="0">
                <a:solidFill>
                  <a:schemeClr val="tx1"/>
                </a:solidFill>
              </a:rPr>
              <a:t>přílíš</a:t>
            </a:r>
            <a:r>
              <a:rPr lang="cs-CZ" sz="2000" dirty="0" smtClean="0">
                <a:solidFill>
                  <a:schemeClr val="tx1"/>
                </a:solidFill>
              </a:rPr>
              <a:t> vysokou nebo nízkou teplotu. Aby nepoškodil plíce musí dojít k jeho úpravě.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Chloupky</a:t>
            </a:r>
            <a:r>
              <a:rPr lang="cs-CZ" sz="2000" dirty="0" smtClean="0">
                <a:solidFill>
                  <a:schemeClr val="tx1"/>
                </a:solidFill>
              </a:rPr>
              <a:t> v zevním nosu- zachytí velké nečistoty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                                Řasinková výstelka nosní sliznice</a:t>
            </a: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Hlen</a:t>
            </a:r>
            <a:r>
              <a:rPr lang="cs-CZ" sz="2000" dirty="0" smtClean="0">
                <a:solidFill>
                  <a:schemeClr val="tx1"/>
                </a:solidFill>
              </a:rPr>
              <a:t>- je produkován nosní sliznicí, nalepí se na něj prachové částice , ty jsou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     řasinkovým epitelem posouvány do hltanu, kde jsou spolknuty.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Nosní sliznice</a:t>
            </a:r>
            <a:r>
              <a:rPr lang="cs-CZ" sz="2000" dirty="0" smtClean="0">
                <a:solidFill>
                  <a:schemeClr val="tx1"/>
                </a:solidFill>
              </a:rPr>
              <a:t>- je silně prokrvená, ohřívá nebo ochlazuje proudící vzduch na 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                       tělesnou teplotu, sekret vzduch zvlhčí, aby nevysušoval plíce</a:t>
            </a:r>
            <a:br>
              <a:rPr lang="cs-CZ" sz="2000" dirty="0" smtClean="0">
                <a:solidFill>
                  <a:schemeClr val="tx1"/>
                </a:solidFill>
              </a:rPr>
            </a:b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23528" y="476673"/>
            <a:ext cx="8424936" cy="792088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Popis dýchacích cest při nádechu</a:t>
            </a:r>
            <a:endParaRPr lang="cs-CZ" sz="4400" b="1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619672" y="1844824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419872" y="1863123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076056" y="1863123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6228184" y="1881422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8028384" y="1867774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620134" y="2204864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406686" y="2223163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5868144" y="4170428"/>
            <a:ext cx="312853" cy="1333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Z:\řasinky nosní dutiny 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76" y="3284984"/>
            <a:ext cx="21209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5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68331"/>
            <a:ext cx="8334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307718"/>
      </p:ext>
    </p:extLst>
  </p:cSld>
  <p:clrMapOvr>
    <a:masterClrMapping/>
  </p:clrMapOvr>
  <p:transition>
    <p:blind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2803</TotalTime>
  <Words>152</Words>
  <Application>Microsoft Office PowerPoint</Application>
  <PresentationFormat>Předvádění na obrazovce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Vlnění</vt:lpstr>
      <vt:lpstr>6_Výchozí návrh</vt:lpstr>
      <vt:lpstr>Dýchací soustava 1</vt:lpstr>
      <vt:lpstr>Dýchací soustava</vt:lpstr>
      <vt:lpstr>Zevní dýchání:  - výměna plynů mezi vzduchem a  atmosférou probíhá v plicích- v jejich aktivní části- plicních sklípcích (alveoly) - má 2 fáze- nádech (inspirium)- nasátí vzduchu                      - výdech (expirium)- vypuzení vzduchu         tzv. plicní ventilace  Ventilace je umožněna dýchacími pohyby hrudníku- díky práci dýchacích svalů               hlavní svaly- mezižeberní a bránice                          pomocné svaly - krční, prsní pro nádech, břišní pro výdech  Složení vdechovaného vzduchu                    Složení vydechovaného vzduchu                    78%                                           N₂                                78%                   21%                                            O₂                                16%                   1%                                            CO ₂                                6%</vt:lpstr>
      <vt:lpstr>Dýchací cesty při nádechu</vt:lpstr>
      <vt:lpstr>Postup vzduchu při nádechu: zevní nos         nosní dutina         nosohltan           hrtan          průdušnice průdušky         průdušinky            plicní sklípky 1/ Zevní nos a nosní dutina Atmosférický vzduch je suchý, obsahuje prachové částice a může mít i přílíš vysokou nebo nízkou teplotu. Aby nepoškodil plíce musí dojít k jeho úpravě.  Chloupky v zevním nosu- zachytí velké nečistoty                                  Řasinková výstelka nosní sliznice   Hlen- je produkován nosní sliznicí, nalepí se na něj prachové částice , ty jsou             řasinkovým epitelem posouvány do hltanu, kde jsou spolknuty. Nosní sliznice- je silně prokrvená, ohřívá nebo ochlazuje proudící vzduch na                               tělesnou teplotu, sekret vzduch zvlhčí, aby nevysušoval plíce 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Dýchací soustava</dc:title>
  <dc:creator>Šlechta Marek</dc:creator>
  <cp:lastModifiedBy>Šlechta Marek</cp:lastModifiedBy>
  <cp:revision>27</cp:revision>
  <dcterms:created xsi:type="dcterms:W3CDTF">2013-04-02T11:07:23Z</dcterms:created>
  <dcterms:modified xsi:type="dcterms:W3CDTF">2013-12-12T12:51:37Z</dcterms:modified>
</cp:coreProperties>
</file>